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0" r:id="rId2"/>
    <p:sldId id="278" r:id="rId3"/>
    <p:sldId id="258" r:id="rId4"/>
    <p:sldId id="259" r:id="rId5"/>
    <p:sldId id="257" r:id="rId6"/>
    <p:sldId id="277" r:id="rId7"/>
    <p:sldId id="288" r:id="rId8"/>
    <p:sldId id="267" r:id="rId9"/>
    <p:sldId id="262" r:id="rId10"/>
    <p:sldId id="264" r:id="rId11"/>
    <p:sldId id="265" r:id="rId12"/>
    <p:sldId id="28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064" autoAdjust="0"/>
  </p:normalViewPr>
  <p:slideViewPr>
    <p:cSldViewPr snapToGrid="0">
      <p:cViewPr varScale="1">
        <p:scale>
          <a:sx n="72" d="100"/>
          <a:sy n="72" d="100"/>
        </p:scale>
        <p:origin x="341" y="53"/>
      </p:cViewPr>
      <p:guideLst/>
    </p:cSldViewPr>
  </p:slid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2FC9D-96E3-48FA-8191-FA7107A478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1848F08-74B1-413F-8619-495A07250C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E1C26D-8F7A-4E35-A6BD-06164759E51B}" type="datetimeFigureOut">
              <a:rPr lang="en-US" smtClean="0"/>
              <a:t>3/21/2019</a:t>
            </a:fld>
            <a:endParaRPr lang="en-US"/>
          </a:p>
        </p:txBody>
      </p:sp>
      <p:sp>
        <p:nvSpPr>
          <p:cNvPr id="4" name="Footer Placeholder 3">
            <a:extLst>
              <a:ext uri="{FF2B5EF4-FFF2-40B4-BE49-F238E27FC236}">
                <a16:creationId xmlns:a16="http://schemas.microsoft.com/office/drawing/2014/main" id="{CCD4F239-3C4E-4AC7-BE0F-875F93A3E8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4A7239-94FB-4663-BC81-DFB541E777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C02355-5038-41CD-99D2-90E4B2ECF4BE}" type="slidenum">
              <a:rPr lang="en-US" smtClean="0"/>
              <a:t>‹#›</a:t>
            </a:fld>
            <a:endParaRPr lang="en-US"/>
          </a:p>
        </p:txBody>
      </p:sp>
    </p:spTree>
    <p:extLst>
      <p:ext uri="{BB962C8B-B14F-4D97-AF65-F5344CB8AC3E}">
        <p14:creationId xmlns:p14="http://schemas.microsoft.com/office/powerpoint/2010/main" val="4156678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D9717-BAA0-49CC-A777-AEDCE797694D}" type="datetimeFigureOut">
              <a:rPr lang="en-US" smtClean="0"/>
              <a:t>3/21/2019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4F687-27C4-4068-ADC0-ED9646159842}" type="slidenum">
              <a:rPr lang="en-US" smtClean="0"/>
              <a:t>‹#›</a:t>
            </a:fld>
            <a:endParaRPr lang="en-US"/>
          </a:p>
        </p:txBody>
      </p:sp>
    </p:spTree>
    <p:extLst>
      <p:ext uri="{BB962C8B-B14F-4D97-AF65-F5344CB8AC3E}">
        <p14:creationId xmlns:p14="http://schemas.microsoft.com/office/powerpoint/2010/main" val="4004764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A4F687-27C4-4068-ADC0-ED9646159842}" type="slidenum">
              <a:rPr lang="en-US" smtClean="0"/>
              <a:t>1</a:t>
            </a:fld>
            <a:endParaRPr lang="en-US"/>
          </a:p>
        </p:txBody>
      </p:sp>
    </p:spTree>
    <p:extLst>
      <p:ext uri="{BB962C8B-B14F-4D97-AF65-F5344CB8AC3E}">
        <p14:creationId xmlns:p14="http://schemas.microsoft.com/office/powerpoint/2010/main" val="1222753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8BDF5-EBD9-4006-89AE-D3A8533AA70E}" type="slidenum">
              <a:rPr lang="en-US" smtClean="0"/>
              <a:t>11</a:t>
            </a:fld>
            <a:endParaRPr lang="en-US"/>
          </a:p>
        </p:txBody>
      </p:sp>
    </p:spTree>
    <p:extLst>
      <p:ext uri="{BB962C8B-B14F-4D97-AF65-F5344CB8AC3E}">
        <p14:creationId xmlns:p14="http://schemas.microsoft.com/office/powerpoint/2010/main" val="563619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DA4F687-27C4-4068-ADC0-ED9646159842}" type="slidenum">
              <a:rPr lang="en-US" smtClean="0"/>
              <a:t>12</a:t>
            </a:fld>
            <a:endParaRPr lang="en-US"/>
          </a:p>
        </p:txBody>
      </p:sp>
    </p:spTree>
    <p:extLst>
      <p:ext uri="{BB962C8B-B14F-4D97-AF65-F5344CB8AC3E}">
        <p14:creationId xmlns:p14="http://schemas.microsoft.com/office/powerpoint/2010/main" val="76262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7617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841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43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4F687-27C4-4068-ADC0-ED9646159842}" type="slidenum">
              <a:rPr lang="en-US" smtClean="0"/>
              <a:t>5</a:t>
            </a:fld>
            <a:endParaRPr lang="en-US"/>
          </a:p>
        </p:txBody>
      </p:sp>
    </p:spTree>
    <p:extLst>
      <p:ext uri="{BB962C8B-B14F-4D97-AF65-F5344CB8AC3E}">
        <p14:creationId xmlns:p14="http://schemas.microsoft.com/office/powerpoint/2010/main" val="292543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8995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801BA03-B77C-4F01-9172-A91D8FE6DFA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1327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801BA03-B77C-4F01-9172-A91D8FE6DFA4}"/>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81468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4A38C47-E5B3-429A-8C5B-4D901C79E445}" type="slidenum">
              <a:rPr lang="en-US" smtClean="0"/>
              <a:t>10</a:t>
            </a:fld>
            <a:endParaRPr lang="en-US"/>
          </a:p>
        </p:txBody>
      </p:sp>
    </p:spTree>
    <p:extLst>
      <p:ext uri="{BB962C8B-B14F-4D97-AF65-F5344CB8AC3E}">
        <p14:creationId xmlns:p14="http://schemas.microsoft.com/office/powerpoint/2010/main" val="17501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0A41-EDE7-46D8-B1D6-8C3A7DCA20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A46B71-7B86-445E-A1E5-5D82C5A015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32B71-6E13-4290-8A1C-8B826385B903}"/>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5B89CDA0-A3F0-4E05-A170-08E36C643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ECB8A-B760-493D-AAE5-F1F13AA05AD4}"/>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1608676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4CC96-345A-4CF9-82E6-E7A1533F76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A4432A-C8E4-4B11-A9C0-0BFF98C360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41AF3-5D22-4D63-B7CB-C76ACA0201B1}"/>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5C661038-A3EA-435D-AA00-8151477ACF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E2764-66B8-4766-8B18-77C16196C0E5}"/>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141609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694C2-E820-4EFD-B5F7-8DF5D1DFE8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18D7E9-74F5-46D3-BBC0-B8B12E9D016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67CF7-1120-42EE-B2BC-D988AAD6CCCF}"/>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8988FC7C-CB98-40C9-9747-616096C4E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4CFD4-9C31-47A3-A67E-0AC8224AC764}"/>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397218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906751" y="6538914"/>
            <a:ext cx="2743200" cy="365125"/>
          </a:xfrm>
          <a:prstGeom prst="rect">
            <a:avLst/>
          </a:prstGeom>
        </p:spPr>
        <p:txBody>
          <a:bodyPr/>
          <a:lstStyle/>
          <a:p>
            <a:fld id="{B51BDBBD-C0EF-4908-B616-BAA159BDB9C9}" type="datetimeFigureOut">
              <a:rPr lang="en-US" smtClean="0"/>
              <a:t>3/21/2019</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D98489AF-B4DD-4537-AC29-AD5AF63F17C3}" type="slidenum">
              <a:rPr lang="en-US" smtClean="0"/>
              <a:t>‹#›</a:t>
            </a:fld>
            <a:endParaRPr lang="en-US"/>
          </a:p>
        </p:txBody>
      </p:sp>
    </p:spTree>
    <p:extLst>
      <p:ext uri="{BB962C8B-B14F-4D97-AF65-F5344CB8AC3E}">
        <p14:creationId xmlns:p14="http://schemas.microsoft.com/office/powerpoint/2010/main" val="3567782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24132" y="123586"/>
            <a:ext cx="10515600" cy="980596"/>
          </a:xfrm>
        </p:spPr>
        <p:txBody>
          <a:bodyPr/>
          <a:lstStyle/>
          <a:p>
            <a:r>
              <a:rPr lang="en-US" dirty="0"/>
              <a:t>Click to edit Master title style</a:t>
            </a:r>
          </a:p>
        </p:txBody>
      </p:sp>
    </p:spTree>
    <p:extLst>
      <p:ext uri="{BB962C8B-B14F-4D97-AF65-F5344CB8AC3E}">
        <p14:creationId xmlns:p14="http://schemas.microsoft.com/office/powerpoint/2010/main" val="345683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8789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584AD-06C4-485B-ABEB-E76D7C46DE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F232F4-AA50-4813-AE00-2AFC302118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CDEC2-7B68-468C-A419-517B26A80BAB}"/>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82BAA399-3417-49FE-83B6-C440A83EC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77727-1428-4E45-8496-BA7FD0DF17A9}"/>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296858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AFDF0-B454-4AD7-A3DC-B654B341F7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1B0BC0-93A7-40D4-BAC3-4B165C5F12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B2090AC-632A-4767-8213-04DA72440CEC}"/>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4D3689EC-BCB8-4ED0-8D1D-150418515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2880F5-0BA8-4724-B4EE-6BE8FD735D79}"/>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2673856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E909E-1AAE-42E1-905F-128F2EA0DB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F24337-827D-464F-A6D8-DB40F4F8885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58BD65-7A2D-43E8-893A-080413BF04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95102-01E3-4208-B2AE-31F5FE0434BB}"/>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6" name="Footer Placeholder 5">
            <a:extLst>
              <a:ext uri="{FF2B5EF4-FFF2-40B4-BE49-F238E27FC236}">
                <a16:creationId xmlns:a16="http://schemas.microsoft.com/office/drawing/2014/main" id="{17ADDE9C-BB57-4EF1-8D46-74AB7C5A4C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D9D05-4610-4EEB-96BD-7261E1E7BC53}"/>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565546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7B7B-613D-4319-B3D1-8BD8DB151E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BB1DE6-208D-4964-9099-68DA87B3C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9A80D72-3296-43F8-9043-9784EFE3881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F34C18-D119-4F3E-B488-F6F03F16F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84727B-E602-4C79-978A-D31BE1BB42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3A380A-ECD2-4E06-BDD0-0F06D54F854A}"/>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8" name="Footer Placeholder 7">
            <a:extLst>
              <a:ext uri="{FF2B5EF4-FFF2-40B4-BE49-F238E27FC236}">
                <a16:creationId xmlns:a16="http://schemas.microsoft.com/office/drawing/2014/main" id="{09076A27-1C66-441A-A39E-61376D26B1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27FA01-B45B-4863-97C4-C9DA1D801A45}"/>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4070115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3CAE-6B85-417E-A43B-C4FB4B621B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7FF1CA-BA9A-4C64-9A7D-1E14A0346D04}"/>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4" name="Footer Placeholder 3">
            <a:extLst>
              <a:ext uri="{FF2B5EF4-FFF2-40B4-BE49-F238E27FC236}">
                <a16:creationId xmlns:a16="http://schemas.microsoft.com/office/drawing/2014/main" id="{04AF2ECA-19D2-4B71-B684-EAD3AE7770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221187-FA2A-44D7-9F2B-D585DEF57342}"/>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50478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2899D0-6C80-4476-83DE-BA09F1D57745}"/>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3" name="Footer Placeholder 2">
            <a:extLst>
              <a:ext uri="{FF2B5EF4-FFF2-40B4-BE49-F238E27FC236}">
                <a16:creationId xmlns:a16="http://schemas.microsoft.com/office/drawing/2014/main" id="{52F4911D-A62C-4D09-8D50-C7B1F059BB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86C972-1A57-4649-8534-5D56150BAF3F}"/>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463811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A9BF-3F80-4E83-807A-EA9487B334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384773-75BC-4C43-8225-5468478B20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2A8A12-8AEA-4A4F-947F-6185A69960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95741D-9DCE-43C1-8CDE-2CB168CCCC7D}"/>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6" name="Footer Placeholder 5">
            <a:extLst>
              <a:ext uri="{FF2B5EF4-FFF2-40B4-BE49-F238E27FC236}">
                <a16:creationId xmlns:a16="http://schemas.microsoft.com/office/drawing/2014/main" id="{110DF4C8-F474-48B9-B659-CC2A1560FA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5D819A-1887-4D46-BAB8-965D87EB5E7F}"/>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56566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F5B4C-23B3-4F62-A413-D6CBAFBE43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54CCBF-2FF0-42F6-AC35-B68598F85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A98D37-614F-4732-B08C-DAD06F40E8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8EE2F4-C778-458E-A5DE-DB46A404455D}"/>
              </a:ext>
            </a:extLst>
          </p:cNvPr>
          <p:cNvSpPr>
            <a:spLocks noGrp="1"/>
          </p:cNvSpPr>
          <p:nvPr>
            <p:ph type="dt" sz="half" idx="10"/>
          </p:nvPr>
        </p:nvSpPr>
        <p:spPr/>
        <p:txBody>
          <a:bodyPr/>
          <a:lstStyle/>
          <a:p>
            <a:fld id="{5CF7AB0D-56E8-4175-87B0-1FEBF8FCBDA1}" type="datetimeFigureOut">
              <a:rPr lang="en-US" smtClean="0"/>
              <a:t>3/21/2019</a:t>
            </a:fld>
            <a:endParaRPr lang="en-US"/>
          </a:p>
        </p:txBody>
      </p:sp>
      <p:sp>
        <p:nvSpPr>
          <p:cNvPr id="6" name="Footer Placeholder 5">
            <a:extLst>
              <a:ext uri="{FF2B5EF4-FFF2-40B4-BE49-F238E27FC236}">
                <a16:creationId xmlns:a16="http://schemas.microsoft.com/office/drawing/2014/main" id="{BAE065AD-B0B3-41A8-9474-36DDAFC8CF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1BB069-9C20-4D94-BD0B-6D23E2F96940}"/>
              </a:ext>
            </a:extLst>
          </p:cNvPr>
          <p:cNvSpPr>
            <a:spLocks noGrp="1"/>
          </p:cNvSpPr>
          <p:nvPr>
            <p:ph type="sldNum" sz="quarter" idx="12"/>
          </p:nvPr>
        </p:nvSpPr>
        <p:spPr/>
        <p:txBody>
          <a:bodyPr/>
          <a:lstStyle/>
          <a:p>
            <a:fld id="{5B16DE34-E0CB-4023-88DF-0936F3486397}" type="slidenum">
              <a:rPr lang="en-US" smtClean="0"/>
              <a:t>‹#›</a:t>
            </a:fld>
            <a:endParaRPr lang="en-US"/>
          </a:p>
        </p:txBody>
      </p:sp>
    </p:spTree>
    <p:extLst>
      <p:ext uri="{BB962C8B-B14F-4D97-AF65-F5344CB8AC3E}">
        <p14:creationId xmlns:p14="http://schemas.microsoft.com/office/powerpoint/2010/main" val="229683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05D89-DAF6-42D0-9C16-CE93831690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ACEAFF-FF01-4777-988C-96C94B9178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13040-F9C3-4BE8-97E7-6704330B0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7AB0D-56E8-4175-87B0-1FEBF8FCBDA1}" type="datetimeFigureOut">
              <a:rPr lang="en-US" smtClean="0"/>
              <a:t>3/21/2019</a:t>
            </a:fld>
            <a:endParaRPr lang="en-US"/>
          </a:p>
        </p:txBody>
      </p:sp>
      <p:sp>
        <p:nvSpPr>
          <p:cNvPr id="5" name="Footer Placeholder 4">
            <a:extLst>
              <a:ext uri="{FF2B5EF4-FFF2-40B4-BE49-F238E27FC236}">
                <a16:creationId xmlns:a16="http://schemas.microsoft.com/office/drawing/2014/main" id="{2C112946-B09B-4C05-A653-C502704D5D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9E69BE-DD61-4DC4-8D5D-61B727AB9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6DE34-E0CB-4023-88DF-0936F3486397}" type="slidenum">
              <a:rPr lang="en-US" smtClean="0"/>
              <a:t>‹#›</a:t>
            </a:fld>
            <a:endParaRPr lang="en-US"/>
          </a:p>
        </p:txBody>
      </p:sp>
    </p:spTree>
    <p:extLst>
      <p:ext uri="{BB962C8B-B14F-4D97-AF65-F5344CB8AC3E}">
        <p14:creationId xmlns:p14="http://schemas.microsoft.com/office/powerpoint/2010/main" val="2858008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http://www.geosahel.info/Viewer.aspx?map=Analyse-Biomasse-Finale" TargetMode="Externa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www.worldbank.org/en/region/afr/brief/hydromet-in-africa" TargetMode="Externa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https://fm.cnbc.com/applications/cnbc.com/resources/img/editorial/2018/06/01/105246103-ecorobotix.530x298.jpg?v=1528110856"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8CB2D5-8539-497A-B840-F52557B57B4B}"/>
              </a:ext>
            </a:extLst>
          </p:cNvPr>
          <p:cNvSpPr/>
          <p:nvPr/>
        </p:nvSpPr>
        <p:spPr>
          <a:xfrm>
            <a:off x="5977217" y="3244334"/>
            <a:ext cx="237566" cy="369332"/>
          </a:xfrm>
          <a:prstGeom prst="rect">
            <a:avLst/>
          </a:prstGeom>
        </p:spPr>
        <p:txBody>
          <a:bodyPr wrap="none">
            <a:spAutoFit/>
          </a:bodyPr>
          <a:lstStyle/>
          <a:p>
            <a:r>
              <a:rPr lang="en-US" dirty="0"/>
              <a:t> </a:t>
            </a:r>
          </a:p>
        </p:txBody>
      </p:sp>
      <p:sp>
        <p:nvSpPr>
          <p:cNvPr id="12" name="Rectangle 11">
            <a:extLst>
              <a:ext uri="{FF2B5EF4-FFF2-40B4-BE49-F238E27FC236}">
                <a16:creationId xmlns:a16="http://schemas.microsoft.com/office/drawing/2014/main" id="{91573FF6-D8DF-46BC-BCDA-E3AB4F40A976}"/>
              </a:ext>
            </a:extLst>
          </p:cNvPr>
          <p:cNvSpPr/>
          <p:nvPr/>
        </p:nvSpPr>
        <p:spPr>
          <a:xfrm>
            <a:off x="5977217" y="3244334"/>
            <a:ext cx="237566" cy="369332"/>
          </a:xfrm>
          <a:prstGeom prst="rect">
            <a:avLst/>
          </a:prstGeom>
        </p:spPr>
        <p:txBody>
          <a:bodyPr wrap="none">
            <a:spAutoFit/>
          </a:bodyPr>
          <a:lstStyle/>
          <a:p>
            <a:r>
              <a:rPr lang="en-US" dirty="0"/>
              <a:t> </a:t>
            </a:r>
          </a:p>
        </p:txBody>
      </p:sp>
      <p:sp>
        <p:nvSpPr>
          <p:cNvPr id="13" name="Rectangle 12">
            <a:extLst>
              <a:ext uri="{FF2B5EF4-FFF2-40B4-BE49-F238E27FC236}">
                <a16:creationId xmlns:a16="http://schemas.microsoft.com/office/drawing/2014/main" id="{5A5567A3-517A-4F8D-8915-739786B08559}"/>
              </a:ext>
            </a:extLst>
          </p:cNvPr>
          <p:cNvSpPr/>
          <p:nvPr/>
        </p:nvSpPr>
        <p:spPr>
          <a:xfrm>
            <a:off x="5977217" y="3244334"/>
            <a:ext cx="237566" cy="369332"/>
          </a:xfrm>
          <a:prstGeom prst="rect">
            <a:avLst/>
          </a:prstGeom>
        </p:spPr>
        <p:txBody>
          <a:bodyPr wrap="none">
            <a:spAutoFit/>
          </a:bodyPr>
          <a:lstStyle/>
          <a:p>
            <a:r>
              <a:rPr lang="en-US" dirty="0"/>
              <a:t> </a:t>
            </a:r>
          </a:p>
        </p:txBody>
      </p:sp>
      <p:sp>
        <p:nvSpPr>
          <p:cNvPr id="14" name="Rectangle 13">
            <a:extLst>
              <a:ext uri="{FF2B5EF4-FFF2-40B4-BE49-F238E27FC236}">
                <a16:creationId xmlns:a16="http://schemas.microsoft.com/office/drawing/2014/main" id="{B194D7CB-54B6-4FB4-B657-9371A51841DC}"/>
              </a:ext>
            </a:extLst>
          </p:cNvPr>
          <p:cNvSpPr/>
          <p:nvPr/>
        </p:nvSpPr>
        <p:spPr>
          <a:xfrm>
            <a:off x="5977217" y="3244334"/>
            <a:ext cx="237566" cy="369332"/>
          </a:xfrm>
          <a:prstGeom prst="rect">
            <a:avLst/>
          </a:prstGeom>
        </p:spPr>
        <p:txBody>
          <a:bodyPr wrap="none">
            <a:spAutoFit/>
          </a:bodyPr>
          <a:lstStyle/>
          <a:p>
            <a:r>
              <a:rPr lang="en-US" dirty="0"/>
              <a:t> </a:t>
            </a:r>
          </a:p>
        </p:txBody>
      </p:sp>
      <p:sp>
        <p:nvSpPr>
          <p:cNvPr id="15" name="Rectangle 14">
            <a:extLst>
              <a:ext uri="{FF2B5EF4-FFF2-40B4-BE49-F238E27FC236}">
                <a16:creationId xmlns:a16="http://schemas.microsoft.com/office/drawing/2014/main" id="{3C4EAD38-E6AB-4C19-9EF5-F2DAC1B6B2FD}"/>
              </a:ext>
            </a:extLst>
          </p:cNvPr>
          <p:cNvSpPr/>
          <p:nvPr/>
        </p:nvSpPr>
        <p:spPr>
          <a:xfrm>
            <a:off x="5977217" y="3244334"/>
            <a:ext cx="237566" cy="369332"/>
          </a:xfrm>
          <a:prstGeom prst="rect">
            <a:avLst/>
          </a:prstGeom>
        </p:spPr>
        <p:txBody>
          <a:bodyPr wrap="none">
            <a:spAutoFit/>
          </a:bodyPr>
          <a:lstStyle/>
          <a:p>
            <a:r>
              <a:rPr lang="en-US" dirty="0"/>
              <a:t> </a:t>
            </a:r>
          </a:p>
        </p:txBody>
      </p:sp>
      <p:sp>
        <p:nvSpPr>
          <p:cNvPr id="16" name="Rectangle 15">
            <a:extLst>
              <a:ext uri="{FF2B5EF4-FFF2-40B4-BE49-F238E27FC236}">
                <a16:creationId xmlns:a16="http://schemas.microsoft.com/office/drawing/2014/main" id="{C49F73A8-9B29-4744-B259-C2C0E44D4EB2}"/>
              </a:ext>
            </a:extLst>
          </p:cNvPr>
          <p:cNvSpPr/>
          <p:nvPr/>
        </p:nvSpPr>
        <p:spPr>
          <a:xfrm>
            <a:off x="5977217" y="3244334"/>
            <a:ext cx="237566" cy="369332"/>
          </a:xfrm>
          <a:prstGeom prst="rect">
            <a:avLst/>
          </a:prstGeom>
        </p:spPr>
        <p:txBody>
          <a:bodyPr wrap="none">
            <a:spAutoFit/>
          </a:bodyPr>
          <a:lstStyle/>
          <a:p>
            <a:r>
              <a:rPr lang="en-US" dirty="0"/>
              <a:t> </a:t>
            </a:r>
          </a:p>
        </p:txBody>
      </p:sp>
      <p:pic>
        <p:nvPicPr>
          <p:cNvPr id="3" name="Picture 2">
            <a:extLst>
              <a:ext uri="{FF2B5EF4-FFF2-40B4-BE49-F238E27FC236}">
                <a16:creationId xmlns:a16="http://schemas.microsoft.com/office/drawing/2014/main" id="{DCB16EA0-4A7C-4361-B491-A9AB0F92AC60}"/>
              </a:ext>
            </a:extLst>
          </p:cNvPr>
          <p:cNvPicPr>
            <a:picLocks noChangeAspect="1"/>
          </p:cNvPicPr>
          <p:nvPr/>
        </p:nvPicPr>
        <p:blipFill>
          <a:blip r:embed="rId3"/>
          <a:stretch>
            <a:fillRect/>
          </a:stretch>
        </p:blipFill>
        <p:spPr>
          <a:xfrm>
            <a:off x="661318" y="1097251"/>
            <a:ext cx="6495444" cy="4840711"/>
          </a:xfrm>
          <a:prstGeom prst="rect">
            <a:avLst/>
          </a:prstGeom>
        </p:spPr>
      </p:pic>
      <p:sp>
        <p:nvSpPr>
          <p:cNvPr id="4" name="TextBox 3">
            <a:extLst>
              <a:ext uri="{FF2B5EF4-FFF2-40B4-BE49-F238E27FC236}">
                <a16:creationId xmlns:a16="http://schemas.microsoft.com/office/drawing/2014/main" id="{E27C86AF-5436-47D6-A324-5680C2074660}"/>
              </a:ext>
            </a:extLst>
          </p:cNvPr>
          <p:cNvSpPr txBox="1"/>
          <p:nvPr/>
        </p:nvSpPr>
        <p:spPr>
          <a:xfrm>
            <a:off x="7783032" y="1009227"/>
            <a:ext cx="4167962" cy="5016758"/>
          </a:xfrm>
          <a:prstGeom prst="rect">
            <a:avLst/>
          </a:prstGeom>
          <a:noFill/>
        </p:spPr>
        <p:txBody>
          <a:bodyPr wrap="square" rtlCol="0">
            <a:spAutoFit/>
          </a:bodyPr>
          <a:lstStyle/>
          <a:p>
            <a:r>
              <a:rPr lang="en-US" sz="3200" dirty="0">
                <a:solidFill>
                  <a:schemeClr val="bg1"/>
                </a:solidFill>
              </a:rPr>
              <a:t>DIGITAL AGRICULTURE AND DISRUPTIVE TECHNOLOGY</a:t>
            </a:r>
          </a:p>
          <a:p>
            <a:r>
              <a:rPr lang="en-US" sz="3200" dirty="0">
                <a:solidFill>
                  <a:schemeClr val="bg1"/>
                </a:solidFill>
              </a:rPr>
              <a:t>A FUNDAMENTAL SHIFT</a:t>
            </a:r>
          </a:p>
          <a:p>
            <a:endParaRPr lang="en-US" sz="3200" dirty="0">
              <a:solidFill>
                <a:schemeClr val="bg1"/>
              </a:solidFill>
            </a:endParaRPr>
          </a:p>
          <a:p>
            <a:r>
              <a:rPr lang="en-US" sz="3200" dirty="0">
                <a:solidFill>
                  <a:schemeClr val="bg1"/>
                </a:solidFill>
              </a:rPr>
              <a:t>AGRICULUTRE GLOBAL PRACTICE-WORLD BANK</a:t>
            </a:r>
          </a:p>
          <a:p>
            <a:endParaRPr lang="en-US" sz="3200" dirty="0">
              <a:solidFill>
                <a:schemeClr val="bg1"/>
              </a:solidFill>
            </a:endParaRPr>
          </a:p>
          <a:p>
            <a:r>
              <a:rPr lang="en-US" sz="3200" dirty="0">
                <a:solidFill>
                  <a:schemeClr val="bg1"/>
                </a:solidFill>
              </a:rPr>
              <a:t>MARCH 2019</a:t>
            </a:r>
          </a:p>
        </p:txBody>
      </p:sp>
    </p:spTree>
    <p:extLst>
      <p:ext uri="{BB962C8B-B14F-4D97-AF65-F5344CB8AC3E}">
        <p14:creationId xmlns:p14="http://schemas.microsoft.com/office/powerpoint/2010/main" val="337473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05D157-2200-4F9D-9DF0-C8A276E86FBE}"/>
              </a:ext>
            </a:extLst>
          </p:cNvPr>
          <p:cNvPicPr>
            <a:picLocks noChangeAspect="1"/>
          </p:cNvPicPr>
          <p:nvPr/>
        </p:nvPicPr>
        <p:blipFill rotWithShape="1">
          <a:blip r:embed="rId3"/>
          <a:srcRect t="31576"/>
          <a:stretch/>
        </p:blipFill>
        <p:spPr>
          <a:xfrm>
            <a:off x="40193" y="1552082"/>
            <a:ext cx="12118311" cy="5305918"/>
          </a:xfrm>
          <a:prstGeom prst="rect">
            <a:avLst/>
          </a:prstGeom>
        </p:spPr>
      </p:pic>
      <p:pic>
        <p:nvPicPr>
          <p:cNvPr id="4" name="Picture 3">
            <a:extLst>
              <a:ext uri="{FF2B5EF4-FFF2-40B4-BE49-F238E27FC236}">
                <a16:creationId xmlns:a16="http://schemas.microsoft.com/office/drawing/2014/main" id="{C1430362-C31B-4B97-8C83-A5EA99013DCD}"/>
              </a:ext>
            </a:extLst>
          </p:cNvPr>
          <p:cNvPicPr>
            <a:picLocks noChangeAspect="1"/>
          </p:cNvPicPr>
          <p:nvPr/>
        </p:nvPicPr>
        <p:blipFill>
          <a:blip r:embed="rId4"/>
          <a:stretch>
            <a:fillRect/>
          </a:stretch>
        </p:blipFill>
        <p:spPr>
          <a:xfrm>
            <a:off x="40193" y="1181312"/>
            <a:ext cx="1609725" cy="2752725"/>
          </a:xfrm>
          <a:prstGeom prst="rect">
            <a:avLst/>
          </a:prstGeom>
        </p:spPr>
      </p:pic>
      <p:sp>
        <p:nvSpPr>
          <p:cNvPr id="7" name="TextBox 6">
            <a:extLst>
              <a:ext uri="{FF2B5EF4-FFF2-40B4-BE49-F238E27FC236}">
                <a16:creationId xmlns:a16="http://schemas.microsoft.com/office/drawing/2014/main" id="{0F99A87E-0F43-4B63-BAAC-F5F2634109F6}"/>
              </a:ext>
            </a:extLst>
          </p:cNvPr>
          <p:cNvSpPr txBox="1"/>
          <p:nvPr/>
        </p:nvSpPr>
        <p:spPr>
          <a:xfrm>
            <a:off x="2854262" y="1181312"/>
            <a:ext cx="6425513" cy="400110"/>
          </a:xfrm>
          <a:prstGeom prst="rect">
            <a:avLst/>
          </a:prstGeom>
          <a:noFill/>
        </p:spPr>
        <p:txBody>
          <a:bodyPr wrap="square" rtlCol="0">
            <a:spAutoFit/>
          </a:bodyPr>
          <a:lstStyle/>
          <a:p>
            <a:pPr algn="ctr"/>
            <a:r>
              <a:rPr lang="en-US" sz="2000" b="1" dirty="0"/>
              <a:t>Biomass anomaly as of 30 September 2017 - NDVI analysis</a:t>
            </a:r>
          </a:p>
        </p:txBody>
      </p:sp>
      <p:sp>
        <p:nvSpPr>
          <p:cNvPr id="24" name="TextBox 23">
            <a:extLst>
              <a:ext uri="{FF2B5EF4-FFF2-40B4-BE49-F238E27FC236}">
                <a16:creationId xmlns:a16="http://schemas.microsoft.com/office/drawing/2014/main" id="{E5336925-B94D-449F-B788-8DAC5DD50FFB}"/>
              </a:ext>
            </a:extLst>
          </p:cNvPr>
          <p:cNvSpPr txBox="1"/>
          <p:nvPr/>
        </p:nvSpPr>
        <p:spPr>
          <a:xfrm>
            <a:off x="9855058" y="2117986"/>
            <a:ext cx="2303446" cy="307777"/>
          </a:xfrm>
          <a:prstGeom prst="rect">
            <a:avLst/>
          </a:prstGeom>
          <a:noFill/>
        </p:spPr>
        <p:txBody>
          <a:bodyPr wrap="square" rtlCol="0">
            <a:spAutoFit/>
          </a:bodyPr>
          <a:lstStyle/>
          <a:p>
            <a:r>
              <a:rPr lang="en-US" sz="1400" b="1" dirty="0"/>
              <a:t>Source: </a:t>
            </a:r>
            <a:r>
              <a:rPr lang="en-US" sz="1400" b="1" dirty="0">
                <a:hlinkClick r:id="rId5"/>
              </a:rPr>
              <a:t>Sigsahel, 2017</a:t>
            </a:r>
            <a:endParaRPr lang="en-US" sz="1400" b="1" dirty="0"/>
          </a:p>
        </p:txBody>
      </p:sp>
      <p:sp>
        <p:nvSpPr>
          <p:cNvPr id="8" name="TextBox 7">
            <a:extLst>
              <a:ext uri="{FF2B5EF4-FFF2-40B4-BE49-F238E27FC236}">
                <a16:creationId xmlns:a16="http://schemas.microsoft.com/office/drawing/2014/main" id="{E5F383B0-3126-42C7-BEF6-08C5AE54AE9C}"/>
              </a:ext>
            </a:extLst>
          </p:cNvPr>
          <p:cNvSpPr txBox="1"/>
          <p:nvPr/>
        </p:nvSpPr>
        <p:spPr>
          <a:xfrm>
            <a:off x="0" y="28190"/>
            <a:ext cx="12192000" cy="1077218"/>
          </a:xfrm>
          <a:prstGeom prst="rect">
            <a:avLst/>
          </a:prstGeom>
          <a:solidFill>
            <a:srgbClr val="002B55"/>
          </a:solidFill>
        </p:spPr>
        <p:txBody>
          <a:bodyPr wrap="square" rtlCol="0">
            <a:spAutoFit/>
          </a:bodyPr>
          <a:lstStyle/>
          <a:p>
            <a:pPr algn="ctr"/>
            <a:r>
              <a:rPr lang="en-US" sz="3200" b="1" dirty="0">
                <a:solidFill>
                  <a:schemeClr val="bg1"/>
                </a:solidFill>
              </a:rPr>
              <a:t>Biomass Collapse in the Sahel Threatens Livelihoods – Is there a mega drought in progress?</a:t>
            </a:r>
          </a:p>
        </p:txBody>
      </p:sp>
    </p:spTree>
    <p:extLst>
      <p:ext uri="{BB962C8B-B14F-4D97-AF65-F5344CB8AC3E}">
        <p14:creationId xmlns:p14="http://schemas.microsoft.com/office/powerpoint/2010/main" val="4114782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FB321A-BBCC-498E-AB64-DFE176B97D67}"/>
              </a:ext>
            </a:extLst>
          </p:cNvPr>
          <p:cNvPicPr>
            <a:picLocks noChangeAspect="1"/>
          </p:cNvPicPr>
          <p:nvPr/>
        </p:nvPicPr>
        <p:blipFill rotWithShape="1">
          <a:blip r:embed="rId3">
            <a:extLst>
              <a:ext uri="{28A0092B-C50C-407E-A947-70E740481C1C}">
                <a14:useLocalDpi xmlns:a14="http://schemas.microsoft.com/office/drawing/2010/main" val="0"/>
              </a:ext>
            </a:extLst>
          </a:blip>
          <a:srcRect b="20063"/>
          <a:stretch/>
        </p:blipFill>
        <p:spPr>
          <a:xfrm>
            <a:off x="-43781" y="1420175"/>
            <a:ext cx="12235781" cy="415419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27850" y="6222454"/>
            <a:ext cx="1564982" cy="418606"/>
          </a:xfrm>
          <a:prstGeom prst="rect">
            <a:avLst/>
          </a:prstGeom>
        </p:spPr>
      </p:pic>
      <p:sp>
        <p:nvSpPr>
          <p:cNvPr id="23" name="Oval 22"/>
          <p:cNvSpPr/>
          <p:nvPr/>
        </p:nvSpPr>
        <p:spPr>
          <a:xfrm>
            <a:off x="6524368" y="2396358"/>
            <a:ext cx="737034" cy="7157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Oval 23"/>
          <p:cNvSpPr/>
          <p:nvPr/>
        </p:nvSpPr>
        <p:spPr>
          <a:xfrm>
            <a:off x="7107674" y="3373989"/>
            <a:ext cx="892566" cy="8000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Oval 24"/>
          <p:cNvSpPr/>
          <p:nvPr/>
        </p:nvSpPr>
        <p:spPr>
          <a:xfrm>
            <a:off x="7491441" y="4435903"/>
            <a:ext cx="670949" cy="454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Oval 25"/>
          <p:cNvSpPr/>
          <p:nvPr/>
        </p:nvSpPr>
        <p:spPr>
          <a:xfrm>
            <a:off x="3199911" y="2291704"/>
            <a:ext cx="1186941" cy="9181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Oval 26"/>
          <p:cNvSpPr/>
          <p:nvPr/>
        </p:nvSpPr>
        <p:spPr>
          <a:xfrm>
            <a:off x="1143985" y="2291704"/>
            <a:ext cx="960805" cy="8864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Oval 27"/>
          <p:cNvSpPr/>
          <p:nvPr/>
        </p:nvSpPr>
        <p:spPr>
          <a:xfrm>
            <a:off x="9465125" y="3178191"/>
            <a:ext cx="670949" cy="454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Oval 28"/>
          <p:cNvSpPr/>
          <p:nvPr/>
        </p:nvSpPr>
        <p:spPr>
          <a:xfrm>
            <a:off x="8162390" y="3209860"/>
            <a:ext cx="685048" cy="52378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Oval 29"/>
          <p:cNvSpPr/>
          <p:nvPr/>
        </p:nvSpPr>
        <p:spPr>
          <a:xfrm>
            <a:off x="5549204" y="3731729"/>
            <a:ext cx="621279" cy="6439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Oval 30"/>
          <p:cNvSpPr/>
          <p:nvPr/>
        </p:nvSpPr>
        <p:spPr>
          <a:xfrm>
            <a:off x="2413977" y="3608560"/>
            <a:ext cx="791295" cy="6871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TextBox 31"/>
          <p:cNvSpPr txBox="1"/>
          <p:nvPr/>
        </p:nvSpPr>
        <p:spPr>
          <a:xfrm>
            <a:off x="142783" y="6091220"/>
            <a:ext cx="9331948" cy="584775"/>
          </a:xfrm>
          <a:prstGeom prst="rect">
            <a:avLst/>
          </a:prstGeom>
          <a:noFill/>
        </p:spPr>
        <p:txBody>
          <a:bodyPr wrap="square" rtlCol="0">
            <a:spAutoFit/>
          </a:bodyPr>
          <a:lstStyle/>
          <a:p>
            <a:pPr lvl="0">
              <a:defRPr/>
            </a:pPr>
            <a:r>
              <a:rPr lang="en-US" sz="1600" b="1" kern="0" dirty="0">
                <a:solidFill>
                  <a:srgbClr val="0066FF"/>
                </a:solidFill>
              </a:rPr>
              <a:t>126.867 “Virtual </a:t>
            </a:r>
            <a:r>
              <a:rPr kumimoji="0" lang="en-US" sz="1600" b="1" i="0" u="none" strike="noStrike" kern="0" cap="none" spc="0" normalizeH="0" baseline="0" noProof="0" dirty="0">
                <a:ln>
                  <a:noFill/>
                </a:ln>
                <a:solidFill>
                  <a:srgbClr val="0066FF"/>
                </a:solidFill>
                <a:effectLst/>
                <a:uLnTx/>
                <a:uFillTx/>
              </a:rPr>
              <a:t>Weather Stations” (VWS) </a:t>
            </a:r>
            <a:r>
              <a:rPr lang="en-US" sz="1600" b="1" kern="0" dirty="0">
                <a:solidFill>
                  <a:srgbClr val="0066FF"/>
                </a:solidFill>
              </a:rPr>
              <a:t>– </a:t>
            </a:r>
          </a:p>
          <a:p>
            <a:pPr lvl="0">
              <a:defRPr/>
            </a:pPr>
            <a:r>
              <a:rPr lang="en-US" sz="1600" b="1" kern="0" dirty="0">
                <a:solidFill>
                  <a:srgbClr val="0066FF"/>
                </a:solidFill>
              </a:rPr>
              <a:t>Africa has less than 300 GWS that report to WMO  (</a:t>
            </a:r>
            <a:r>
              <a:rPr lang="en-US" sz="1600" b="1" kern="0" dirty="0">
                <a:solidFill>
                  <a:srgbClr val="0066FF"/>
                </a:solidFill>
                <a:hlinkClick r:id="rId5"/>
              </a:rPr>
              <a:t>WBG, 2018</a:t>
            </a:r>
            <a:r>
              <a:rPr lang="en-US" sz="1600" b="1" kern="0" dirty="0">
                <a:solidFill>
                  <a:srgbClr val="0066FF"/>
                </a:solidFill>
              </a:rPr>
              <a:t>)</a:t>
            </a:r>
            <a:endParaRPr kumimoji="0" lang="en-US" sz="1600" b="1" i="0" u="none" strike="noStrike" kern="0" cap="none" spc="0" normalizeH="0" baseline="0" noProof="0" dirty="0">
              <a:ln>
                <a:noFill/>
              </a:ln>
              <a:solidFill>
                <a:srgbClr val="0066FF"/>
              </a:solidFill>
              <a:effectLst/>
              <a:uLnTx/>
              <a:uFillTx/>
            </a:endParaRPr>
          </a:p>
        </p:txBody>
      </p:sp>
      <p:sp>
        <p:nvSpPr>
          <p:cNvPr id="2" name="TextBox 1">
            <a:extLst>
              <a:ext uri="{FF2B5EF4-FFF2-40B4-BE49-F238E27FC236}">
                <a16:creationId xmlns:a16="http://schemas.microsoft.com/office/drawing/2014/main" id="{F60CB3EF-D182-463C-9622-318DF93F9E30}"/>
              </a:ext>
            </a:extLst>
          </p:cNvPr>
          <p:cNvSpPr txBox="1"/>
          <p:nvPr/>
        </p:nvSpPr>
        <p:spPr>
          <a:xfrm>
            <a:off x="959659" y="1680964"/>
            <a:ext cx="10369652" cy="461665"/>
          </a:xfrm>
          <a:prstGeom prst="rect">
            <a:avLst/>
          </a:prstGeom>
          <a:solidFill>
            <a:schemeClr val="bg1"/>
          </a:solidFill>
        </p:spPr>
        <p:txBody>
          <a:bodyPr wrap="square" rtlCol="0">
            <a:spAutoFit/>
          </a:bodyPr>
          <a:lstStyle/>
          <a:p>
            <a:pPr algn="ctr"/>
            <a:r>
              <a:rPr lang="en-US" sz="2400" dirty="0">
                <a:solidFill>
                  <a:srgbClr val="0066FF"/>
                </a:solidFill>
              </a:rPr>
              <a:t>Ag Observatory Real Time Analysis: No Mega Drought But Several Pocket Droughts</a:t>
            </a:r>
          </a:p>
        </p:txBody>
      </p:sp>
      <p:sp>
        <p:nvSpPr>
          <p:cNvPr id="33" name="Oval 32">
            <a:extLst>
              <a:ext uri="{FF2B5EF4-FFF2-40B4-BE49-F238E27FC236}">
                <a16:creationId xmlns:a16="http://schemas.microsoft.com/office/drawing/2014/main" id="{91553E20-E4A5-4AC7-A22A-A598288E1AA7}"/>
              </a:ext>
            </a:extLst>
          </p:cNvPr>
          <p:cNvSpPr/>
          <p:nvPr/>
        </p:nvSpPr>
        <p:spPr>
          <a:xfrm>
            <a:off x="8222534" y="3985407"/>
            <a:ext cx="639138" cy="53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33">
            <a:extLst>
              <a:ext uri="{FF2B5EF4-FFF2-40B4-BE49-F238E27FC236}">
                <a16:creationId xmlns:a16="http://schemas.microsoft.com/office/drawing/2014/main" id="{5C7AAF4B-2B11-4FF8-883A-57559DD501F9}"/>
              </a:ext>
            </a:extLst>
          </p:cNvPr>
          <p:cNvSpPr/>
          <p:nvPr/>
        </p:nvSpPr>
        <p:spPr>
          <a:xfrm>
            <a:off x="4160716" y="3122257"/>
            <a:ext cx="639138" cy="5301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34">
            <a:extLst>
              <a:ext uri="{FF2B5EF4-FFF2-40B4-BE49-F238E27FC236}">
                <a16:creationId xmlns:a16="http://schemas.microsoft.com/office/drawing/2014/main" id="{57C42473-65AD-44F0-8FA8-873FE70B2170}"/>
              </a:ext>
            </a:extLst>
          </p:cNvPr>
          <p:cNvSpPr/>
          <p:nvPr/>
        </p:nvSpPr>
        <p:spPr>
          <a:xfrm>
            <a:off x="9658171" y="3767284"/>
            <a:ext cx="670949" cy="4548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Oval 38">
            <a:extLst>
              <a:ext uri="{FF2B5EF4-FFF2-40B4-BE49-F238E27FC236}">
                <a16:creationId xmlns:a16="http://schemas.microsoft.com/office/drawing/2014/main" id="{A95977DC-51C1-42D5-9615-C34F8918F231}"/>
              </a:ext>
            </a:extLst>
          </p:cNvPr>
          <p:cNvSpPr/>
          <p:nvPr/>
        </p:nvSpPr>
        <p:spPr>
          <a:xfrm rot="20231100">
            <a:off x="737302" y="3406965"/>
            <a:ext cx="2392543" cy="5761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C68D2B1-8239-4D0F-B9A6-FB6D5D93E07E}"/>
              </a:ext>
            </a:extLst>
          </p:cNvPr>
          <p:cNvSpPr txBox="1"/>
          <p:nvPr/>
        </p:nvSpPr>
        <p:spPr>
          <a:xfrm>
            <a:off x="1737536" y="3927329"/>
            <a:ext cx="2611043" cy="646331"/>
          </a:xfrm>
          <a:prstGeom prst="rect">
            <a:avLst/>
          </a:prstGeom>
          <a:noFill/>
        </p:spPr>
        <p:txBody>
          <a:bodyPr wrap="square" rtlCol="0">
            <a:spAutoFit/>
          </a:bodyPr>
          <a:lstStyle/>
          <a:p>
            <a:pPr algn="ctr"/>
            <a:r>
              <a:rPr lang="en-US" dirty="0">
                <a:solidFill>
                  <a:srgbClr val="FF0000"/>
                </a:solidFill>
              </a:rPr>
              <a:t>Pocket Drought: current rainfall far below normal</a:t>
            </a:r>
          </a:p>
        </p:txBody>
      </p:sp>
      <p:sp>
        <p:nvSpPr>
          <p:cNvPr id="22" name="TextBox 21">
            <a:extLst>
              <a:ext uri="{FF2B5EF4-FFF2-40B4-BE49-F238E27FC236}">
                <a16:creationId xmlns:a16="http://schemas.microsoft.com/office/drawing/2014/main" id="{F7BAF2A0-4112-48F4-A007-3155216879D2}"/>
              </a:ext>
            </a:extLst>
          </p:cNvPr>
          <p:cNvSpPr txBox="1"/>
          <p:nvPr/>
        </p:nvSpPr>
        <p:spPr>
          <a:xfrm>
            <a:off x="0" y="0"/>
            <a:ext cx="12192000" cy="1077218"/>
          </a:xfrm>
          <a:prstGeom prst="rect">
            <a:avLst/>
          </a:prstGeom>
          <a:solidFill>
            <a:srgbClr val="002B55"/>
          </a:solidFill>
        </p:spPr>
        <p:txBody>
          <a:bodyPr wrap="square" rtlCol="0">
            <a:spAutoFit/>
          </a:bodyPr>
          <a:lstStyle/>
          <a:p>
            <a:pPr lvl="0" algn="ctr">
              <a:defRPr/>
            </a:pPr>
            <a:r>
              <a:rPr lang="en-US" sz="3200" b="1" kern="0" dirty="0">
                <a:solidFill>
                  <a:schemeClr val="bg1"/>
                </a:solidFill>
              </a:rPr>
              <a:t>The actual situation (below) shows the extreme variability that is more and more the normal</a:t>
            </a:r>
          </a:p>
        </p:txBody>
      </p:sp>
    </p:spTree>
    <p:extLst>
      <p:ext uri="{BB962C8B-B14F-4D97-AF65-F5344CB8AC3E}">
        <p14:creationId xmlns:p14="http://schemas.microsoft.com/office/powerpoint/2010/main" val="18251373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6B68E3A-8327-434F-9A9A-3C543CCE1B40}"/>
              </a:ext>
            </a:extLst>
          </p:cNvPr>
          <p:cNvSpPr>
            <a:spLocks noGrp="1"/>
          </p:cNvSpPr>
          <p:nvPr>
            <p:ph type="body" idx="1"/>
          </p:nvPr>
        </p:nvSpPr>
        <p:spPr>
          <a:xfrm>
            <a:off x="698727" y="495856"/>
            <a:ext cx="5157787" cy="823912"/>
          </a:xfrm>
        </p:spPr>
        <p:txBody>
          <a:bodyPr/>
          <a:lstStyle/>
          <a:p>
            <a:r>
              <a:rPr lang="en-US" dirty="0"/>
              <a:t>Highlights in 2017-2018</a:t>
            </a:r>
          </a:p>
        </p:txBody>
      </p:sp>
      <p:sp>
        <p:nvSpPr>
          <p:cNvPr id="7" name="Content Placeholder 6">
            <a:extLst>
              <a:ext uri="{FF2B5EF4-FFF2-40B4-BE49-F238E27FC236}">
                <a16:creationId xmlns:a16="http://schemas.microsoft.com/office/drawing/2014/main" id="{43E1682C-1B99-49BA-A8C3-70A9898712B4}"/>
              </a:ext>
            </a:extLst>
          </p:cNvPr>
          <p:cNvSpPr>
            <a:spLocks noGrp="1"/>
          </p:cNvSpPr>
          <p:nvPr>
            <p:ph sz="half" idx="2"/>
          </p:nvPr>
        </p:nvSpPr>
        <p:spPr>
          <a:xfrm>
            <a:off x="251210" y="1580626"/>
            <a:ext cx="5625786" cy="4709642"/>
          </a:xfrm>
        </p:spPr>
        <p:txBody>
          <a:bodyPr>
            <a:normAutofit/>
          </a:bodyPr>
          <a:lstStyle/>
          <a:p>
            <a:pPr lvl="1"/>
            <a:r>
              <a:rPr lang="en-US" sz="2000" dirty="0"/>
              <a:t>Workshop with Singularity University on Disruptive Technologies in African Agriculture, including staff across WBG</a:t>
            </a:r>
          </a:p>
          <a:p>
            <a:pPr lvl="1"/>
            <a:endParaRPr lang="en-US" sz="2000" dirty="0"/>
          </a:p>
          <a:p>
            <a:pPr lvl="1"/>
            <a:r>
              <a:rPr lang="en-US" sz="2000" dirty="0"/>
              <a:t>Network of knowledge and learning with 45 key disruptive agricultural innovators, start ups and entrepreneurs across the region</a:t>
            </a:r>
          </a:p>
          <a:p>
            <a:pPr lvl="1"/>
            <a:endParaRPr lang="en-US" sz="2000" dirty="0"/>
          </a:p>
          <a:p>
            <a:pPr lvl="1"/>
            <a:r>
              <a:rPr lang="en-US" sz="2000" dirty="0"/>
              <a:t>In house Ag Observatory using satellite and other big data to provide real time advice to governments and take decisions on drought, climate shocks, pest incidence etc. Pilot in Kenya to launch a country pilot.</a:t>
            </a:r>
          </a:p>
          <a:p>
            <a:endParaRPr lang="en-US" sz="2000" dirty="0"/>
          </a:p>
        </p:txBody>
      </p:sp>
      <p:sp>
        <p:nvSpPr>
          <p:cNvPr id="8" name="Text Placeholder 7">
            <a:extLst>
              <a:ext uri="{FF2B5EF4-FFF2-40B4-BE49-F238E27FC236}">
                <a16:creationId xmlns:a16="http://schemas.microsoft.com/office/drawing/2014/main" id="{9D63FF3C-6F59-4C44-810E-85C5D49D8E7D}"/>
              </a:ext>
            </a:extLst>
          </p:cNvPr>
          <p:cNvSpPr>
            <a:spLocks noGrp="1"/>
          </p:cNvSpPr>
          <p:nvPr>
            <p:ph type="body" sz="quarter" idx="3"/>
          </p:nvPr>
        </p:nvSpPr>
        <p:spPr>
          <a:xfrm>
            <a:off x="6096000" y="448278"/>
            <a:ext cx="5183188" cy="823912"/>
          </a:xfrm>
        </p:spPr>
        <p:txBody>
          <a:bodyPr/>
          <a:lstStyle/>
          <a:p>
            <a:r>
              <a:rPr lang="en-US" dirty="0"/>
              <a:t>Plans for 2018-2019</a:t>
            </a:r>
          </a:p>
        </p:txBody>
      </p:sp>
      <p:sp>
        <p:nvSpPr>
          <p:cNvPr id="9" name="Content Placeholder 8">
            <a:extLst>
              <a:ext uri="{FF2B5EF4-FFF2-40B4-BE49-F238E27FC236}">
                <a16:creationId xmlns:a16="http://schemas.microsoft.com/office/drawing/2014/main" id="{39A0CD54-4384-4150-B83F-1C83805DC646}"/>
              </a:ext>
            </a:extLst>
          </p:cNvPr>
          <p:cNvSpPr>
            <a:spLocks noGrp="1"/>
          </p:cNvSpPr>
          <p:nvPr>
            <p:ph sz="quarter" idx="4"/>
          </p:nvPr>
        </p:nvSpPr>
        <p:spPr>
          <a:xfrm>
            <a:off x="5617029" y="1230849"/>
            <a:ext cx="5848141" cy="3684589"/>
          </a:xfrm>
        </p:spPr>
        <p:txBody>
          <a:bodyPr>
            <a:noAutofit/>
          </a:bodyPr>
          <a:lstStyle/>
          <a:p>
            <a:pPr lvl="1"/>
            <a:r>
              <a:rPr lang="en-US" sz="2000" dirty="0"/>
              <a:t>Digital Ag Tech Challenge Competitions in Kenya, Nigeria, Ethiopia and elsewhere</a:t>
            </a:r>
          </a:p>
          <a:p>
            <a:pPr lvl="1"/>
            <a:endParaRPr lang="en-US" sz="2000" dirty="0"/>
          </a:p>
          <a:p>
            <a:pPr lvl="1"/>
            <a:r>
              <a:rPr lang="en-US" sz="2000" dirty="0"/>
              <a:t>XL Africa Ag Tech Competition</a:t>
            </a:r>
          </a:p>
          <a:p>
            <a:pPr lvl="1"/>
            <a:endParaRPr lang="en-US" sz="2000" dirty="0"/>
          </a:p>
          <a:p>
            <a:pPr lvl="1"/>
            <a:r>
              <a:rPr lang="en-US" sz="2000" dirty="0"/>
              <a:t>Digital Innovation Platform and Fund in Kenya in support of a digital Ag Tech Start Up policy, and National Farm Digital Registry in Kenya</a:t>
            </a:r>
          </a:p>
          <a:p>
            <a:pPr lvl="1"/>
            <a:endParaRPr lang="en-US" sz="2000" dirty="0"/>
          </a:p>
          <a:p>
            <a:pPr lvl="1"/>
            <a:r>
              <a:rPr lang="en-US" sz="2000" dirty="0"/>
              <a:t>Mobilize Trust Fund resources for Digital Innovation Fund and Support Facility</a:t>
            </a:r>
          </a:p>
          <a:p>
            <a:pPr lvl="1"/>
            <a:endParaRPr lang="en-US" sz="2000" dirty="0"/>
          </a:p>
          <a:p>
            <a:pPr lvl="1"/>
            <a:r>
              <a:rPr lang="en-US" sz="2000" dirty="0"/>
              <a:t>Operational guidelines for structured learning for staff on disruptive and digital technologies</a:t>
            </a:r>
          </a:p>
          <a:p>
            <a:pPr lvl="1"/>
            <a:endParaRPr lang="en-US" sz="2000" dirty="0"/>
          </a:p>
          <a:p>
            <a:pPr lvl="1"/>
            <a:r>
              <a:rPr lang="en-US" sz="2000" dirty="0"/>
              <a:t>Dissemination of disruptive technologies through WB regional agriculture projects</a:t>
            </a:r>
          </a:p>
          <a:p>
            <a:endParaRPr lang="en-US" sz="2000" dirty="0"/>
          </a:p>
        </p:txBody>
      </p:sp>
      <p:sp>
        <p:nvSpPr>
          <p:cNvPr id="10" name="TextBox 9">
            <a:extLst>
              <a:ext uri="{FF2B5EF4-FFF2-40B4-BE49-F238E27FC236}">
                <a16:creationId xmlns:a16="http://schemas.microsoft.com/office/drawing/2014/main" id="{0D8F3A14-67D2-4D63-B1D3-B9C49D0BB1AB}"/>
              </a:ext>
            </a:extLst>
          </p:cNvPr>
          <p:cNvSpPr txBox="1"/>
          <p:nvPr/>
        </p:nvSpPr>
        <p:spPr>
          <a:xfrm>
            <a:off x="0" y="0"/>
            <a:ext cx="12192000" cy="584775"/>
          </a:xfrm>
          <a:prstGeom prst="rect">
            <a:avLst/>
          </a:prstGeom>
          <a:solidFill>
            <a:srgbClr val="002B55"/>
          </a:solidFill>
        </p:spPr>
        <p:txBody>
          <a:bodyPr wrap="square" rtlCol="0">
            <a:spAutoFit/>
          </a:bodyPr>
          <a:lstStyle/>
          <a:p>
            <a:pPr lvl="0" algn="ctr">
              <a:defRPr/>
            </a:pPr>
            <a:r>
              <a:rPr lang="en-US" sz="3200" b="1" dirty="0">
                <a:solidFill>
                  <a:schemeClr val="bg1"/>
                </a:solidFill>
                <a:latin typeface="Calibri" panose="020F0502020204030204"/>
              </a:rPr>
              <a:t>Highlights of the year and our plans</a:t>
            </a:r>
            <a:endParaRPr kumimoji="0" lang="en-US" sz="400" b="0" i="0" u="none" strike="noStrike" kern="120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1284835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ECADC-1D69-459C-83D5-AA9E88AE5FA9}"/>
              </a:ext>
            </a:extLst>
          </p:cNvPr>
          <p:cNvSpPr txBox="1"/>
          <p:nvPr/>
        </p:nvSpPr>
        <p:spPr>
          <a:xfrm>
            <a:off x="0" y="0"/>
            <a:ext cx="12192000" cy="584775"/>
          </a:xfrm>
          <a:prstGeom prst="rect">
            <a:avLst/>
          </a:prstGeom>
          <a:solidFill>
            <a:srgbClr val="002B55"/>
          </a:solidFill>
        </p:spPr>
        <p:txBody>
          <a:bodyPr wrap="square" rtlCol="0">
            <a:spAutoFit/>
          </a:bodyPr>
          <a:lstStyle/>
          <a:p>
            <a:pPr lvl="0" algn="ctr">
              <a:defRPr/>
            </a:pPr>
            <a:r>
              <a:rPr lang="en-US" sz="3200" b="1" dirty="0">
                <a:solidFill>
                  <a:schemeClr val="bg1"/>
                </a:solidFill>
                <a:latin typeface="Calibri" panose="020F0502020204030204"/>
              </a:rPr>
              <a:t>The Unprecedented Pace of Change</a:t>
            </a:r>
            <a:endParaRPr kumimoji="0" lang="en-US" sz="400" b="0" i="0" u="none" strike="noStrike" kern="1200" cap="none" spc="0" normalizeH="0" baseline="0" noProof="0" dirty="0">
              <a:ln>
                <a:noFill/>
              </a:ln>
              <a:solidFill>
                <a:schemeClr val="bg1"/>
              </a:solidFill>
              <a:effectLst/>
              <a:uLnTx/>
              <a:uFillTx/>
              <a:latin typeface="Calibri" panose="020F0502020204030204"/>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JL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o2msaXdX8tjbX9vLdRZ3xK4LDHXipmvbRdQXTzcxC7aMyrDu+coDgtj0yaALFFV9QvrPT7Y3N9cxW8IIBeRsDJ6Cqs+vaLBZ215NqdqltdSLHBKZBtkcnAUH1J4oA0qKZcTRW8Ek8ziOKNSzseigdTWbJ4j0KPR4NYbVbUafOQsNx5g2OeeAe/Q/lQBq0VFZ3EF5ax3VtKssMihkdejD1qWgAooooAKKKKACiiigAooooAKKKKACiiigAooooAKKKKACiiigAooooAKKKKACiiigAooooAKKKKACiiigAooooAKKKKACiiigAooooAKKKKACiiigAooooAKKKKACiiigAooooAKKKKACiiigAooooAKKKKACiiigAooooAKKKKACiiigAooooAKKKKACiiigAooooAKKKKACiiigAooooAKKKKACiiigDzvwp4V1mx1LQobq3SODRWvCboSKftXnMSuADkdcndjkd6NL0jXrf4tQ6pfWsEizadKs9zHI5QfvAUQZUYIAHH1Oa9EooWjT9fxB638zkfEFlrmqQ6RqD6bGtzpmqG4NmJ1bzogHQMGOAGwwYA9PWsO98Ma6nghbGGxE13Prg1F4EmRRDH54lK5JAJwO3c16VRQtP69P8kD1/r1/zM6afUzd3MI00G1FqHilEy73lOcx7e2OOc45rjdG0e7074baXpmq2GpRanZb2gFkfMdJcOA25MgAhyOeOa9DopW0aGmZ3hhdUTw9YJrTo+pCBftLL0L456Vo0UVTd3clKysFFFFIYUUUUAFFFFABRRRQAUUUUAFFFFABRRRQAUUUUAFFFFABRRRQAUUUUAFFFFABRRRQAUUUUAFFFFABRRRQAUUUUAFFFFABRRRQAUUUUAFFFFABRRRQAUUUUAFFFFABRRRQAUUUUAFFFFABRRRQAUUUUAFFFFABRRRQAUUUUAFFFFABRRRQAUUUUAFFFFABRRRQAUUUUAFFFFABRRRQAUUUUAFFFIxwpPtQAtFfDutftneMLDWb2xTwrozrb3EkQYyvyFYjP6VU/wCG2fGX/Qo6N/3+koA+7aK+WfG3xq8X6v8Asjr8SNLli0PWZNTWAG2G8KgkKkfMD1Aq7+wt8RfGXj+z8TyeLtcm1RrSSBYN6KuwMGz90D0FAH0zRRRQAUUUUAFI7KiF3YKqjJJPAFZHjTxJpXhDwtqHiTW5/IsLCEyytjJIHQAdyTgAe9fDvxF/bC8Z69FqWn+HtB03TdJuYZLfdOryzhGBXduBAVsH0NAH3nY3lpfwfaLK6huYckb4nDLkdRkVPXzT+wB40t9Z+Glx4Rj0lrObQXBkn37hceczNux1B4P6Vwfxk/a78WaR411LQ/B+g6dBaabcyW0k9+jSvKyEgnCsoUZHqaAPtKivlb9m39qm48b+K7bwj410yzsr+9JWzvLTKxSSdQjIxJUnscnn0ro/2o/2jH+FWsQeF9D0VdQ1ue2W5aW4JEESMWC8DljlTxx9aAPoaivhXwV+2n4th1mIeL/D+lXemuwEhsFeKWNe7AMzBvpxX0/8XPicvhr4IzfEfwzHbanEYYZ7YSEhJEkZRk456GgD0uivhL/htnxl/wBCjo3/AH+kr6E/ZT+MGr/F7Qda1HVtLs9PewukhRbdmYMGXJJzQB7TRRXjn7SPx40b4Q2Nvaiz/tXXrxC9vZh9qog43yN2GegAyaAPY6K+CdM/bQ+IkOqJcan4d0K404tzDFHJE5Hs5YjP4V9i/B74i6D8TvBdv4m0FnRGJjnt5ceZbyjqjY/Q9xQB2NFfPH7S37S+n/DHVT4Y0DT49X18IGnMj7YbXIyA2OWbvgY+teN+Ev20fGdrq8Z8W+G9Lu9OcjeLJHglVfUbmYN9OPrQB910Vj+C/Euk+L/C9h4k0O5Fxp99EJYnxgj1BHYg8EV8y/Hv9rgeGvEd34Z8A6Xa6lc2chiuL+6JMIkBwVRFILYPGcigD6yor4s+F/7Zmqtr0Nh8RNDso7KaQK15YK0Zt892jYnI9cHPtX2dZ3MF5aQ3drKs0EyCSORTkMpGQR+FAEtFeZftLfEbUfhb8NW8U6XY217Ot5FB5U7ELh85PHfiua/ZQ+M+s/GC116fVtKs9P8A7NeFIxbszbt4YnOfoKAPcqKKKACiivj39tz4sfEDwH8R9L03wn4in020m0xZpI0jRgz+Ywz8wPYCgD7CorhvgFrOp+Ifg14V1vWbprvULzT45biZgAXc9TgcV3NABRRVTWNSsdH0q61TUrmO2srSJpp5nOFRFGSTQBbor4l+I/7aWrnV5rbwF4fsksY3KpdaiGd5h6+WpG0enJNdJ+zx+1R4i8ZeP9N8G+LfD1msupyNHBd2W6MIwUt8yMTkYHUH8KAPraiiigAooooAKKKKACiiigAooooAKKKKACivkX4u/tU+KfBnxY1nwdZ+HNKubexvBBHNJI4ZgQpyQPrX0B8YvGt94J+EGqeNLK0gubqzto5lhlJCMWZQQSOf4qAO6or5x/ZZ/aC1/wCLnjHUtF1XRNPsIbSx+0q8DszM28LjntzX0dQAUUUUAFFFFABRRXgX7b3jnxV4D+Hekan4T1aTTLubUxDJIiKxZPLc4+YHuBQB77RXgP7EPjnxV48+H2ral4s1eTU7qHUjDHI6KpVNinHygdya9+oAKKKKACiiigAooooAKKKKACiiigAooooAKKK+Nvij+1v4s8JfEPXvDNt4Z0m4h029kt45XlcMyqcAnHegD7JoryHQfi9PrP7NF18U7Sytjf22nzTy2m4+WJoyQUz1xx+tYP7KPxw1v4wXeuxatpFjp66akTR/Z3ZixctnOfpQB75RRRQAUUUUAFFFFABRRRQAUUUUAFBoooA+dP2vPh74H0f4D+JtZ0vwnpFnqKmFluobVVkBadAxDDnkE/nXhX7APhfw74o8aeJLbxFoljqsMOnxvEl1CJAjGTBIzX03+2p/ybd4n+lv/wClEdfPf/BNr/kffFP/AGDYv/RlAHrv7auiaR4e/Zmu9M0PTbbTrJNRt2WC3jCICWOTgV83fs1/ErWvAHgLxZF4S0mTVvEuoTwLawrC0ohjVW3ysq8kDIA9zX1D+3t/ybzff9hC2/8AQjXmX/BNS3h8nxjdeUvn7rePzMc7cOcZ9M0Act8EP2ofiMvxN07RfG13FqWm6heraTI9ssUlszttBUqB0JGQc19H/tQ/Gy2+EPhq2+x2sd9r+o7hZW8hwiKOsj45wM4AHU18M+Icf8NQXOAB/wAVYP8A0pFd/wD8FCLyaf44QWsjExW2lQrGM8DcWY/qaALD/Hn9o/TdItfiBfR58N3UwWIy6cotHOTwCPm5wcHd2r7G+BHxHsvil8O7LxRawi2nYmG7t92fJmX7wB7joR7GvkXxl8TLzxV+zPp3w10z4d+JFmjtrVY777Nugby2Viy45wcH869W/wCCeOk63pHgTxLBq+n3dkramjRJcRMhP7oZIB7dKAOh/b5a6X9ny6Fvu8ttRthPj+5k9fbdtr5Y8N634TvP2dNL8A6XDbDxZrHiaOK/JjHmmDdlG3H+H7o4PrX6F+O/C+k+NPCWo+GdbhMtjfwmOQDhl7hgexBwR9K/NP4zfCDWvh38SLnwvpty2tvBZ/2iklrGfMjgBPzOB90jGTj2NAH6XeGfDWiaBCp0vS7O0maCKGaWCFUMoQYXcR1xz+dYuteEvhrp2kagdX0Lw9b2c4ea8e4gjBfOSzMx5z15r55/YN+MOveI7y9+H/ie+l1B7a2+06fczMWlCKQGjYnrjIIJ5611H7VPwB8VfFXxRb65oOvWFnFbaeIDaXDSAyuGZuwKjOQOaAPkT4M6Q+sftEaJZ+G4nlt01sSwlc/LAkm7cT2AUV+lGqeA/B2reI28Rar4d07UNUMKQC4uYRKVRSSAA2QPvHoO9fDP7MPxYj+FvxBTwhr3hLSIBNd/2fd6hFERdwybtvzOSdy7sZAx6197+J9f0jw14fu9e1u+is9PtIzJLNIcAAenqT2HegD4B/by8I+HfCvxVsD4e0+309L/AE8Tz28ChUDh2XcFHTIA/KvR5ZLyT/gnNGbzO5Rtjyc/uxdHb+leF/ELWfEH7QXx5eTRbKV3v5VtbCHH+ot04DN6DGWJ9zX3tqvwj0fU/gjZfCyW8nttOgtoIXmhA3t5ZDEjPQkg8+9AHzX+xJZfCm88A6mnjqDwzLqR1MiAal5fmGPy04Xd2zmvsHwj4a8MeHLSRfC+j6dptvckSP8AY4lRZDjg8deK+KP2nv2ZNG+HXgQ+L/C2sX1xBbSpHdW15tZsMcB1ZQOhxxjvXa/8E7vH2rapa614H1S8luoLCJLqxMrFjEhO1kBP8OcEDtk0AfXtfmH+1drFx4l/aK8RiSXKwXi2EGTwiIAv88n8a/Tyvyv+NqNa/tFeJRKvK6/IxHt5maAPr/8Aap+H/hqx/ZZlj07RrGCXRYbWS2ljhVXX5lVju6nIY59TXln/AATj8QTWviXxVoUkh+yyWSXgTPAdG2k/kw/KvoH9reVB+zL4kdiFDWsAGfUyJgV8uf8ABP22km+J2vvHyF0KZSPdmUCgDzjQivxA/aRtDrDefHrHiNTOG53IZvu/TaMV9Kf8FDvCmhWPw98O6zp+lWdncQah9jDwQqmY2jYhTjqAU4r5r+AhNt+0Z4WEi8rriKR77yK+sf8Ago0w/wCFPaMueTraED/tjLQBxf7Inje60n9mT4hkytnQUmntufueZESMf8CGa8j/AGL9D0/xN+0HpketW8d7FBDPeGOZdyvIq8Eg9eTnn0rpv2bLWab9mz4zSRqWBsUUD3VGY/pWf+wC4X9oOFcZ36XcqPb7p/pQB0P/AAUR8N6To/j/AEDU9MsYLR9QsHFwIUCB2R8BiB3wQPwr6S/Yz12bXv2e/D8txI0ktoJLMsxycRuQv6YrwX/gpUw/4SXweueRZznH/A1r139gWGSL9ny1dwQJdQuWXPpux/SgCP8A4KAf8m/y/wDYUtv/AGauB/4Jp/8AIL8Z/wDXe2/9Beu+/wCCgH/Jv8v/AGFLb/2auB/4Jp/8gvxn/wBd7b/0F6APrnVLtNP0y6v5FZ0toXmZV6kKpJA/Kvgnxv8AtRfGPxFe3E3hPTzomlRufK+z2XnyBR3d2BBOPQCvvyeOOaCSGZFeKRSrqwyGUjBBrwz4gftA/DPwLcHwv4dsBr+sIfIi03SYF2B+gQsBtH0GTQB49+zX+1H4u1Px5p3hPx49tqFrqUot4r1YhFLDKfu7scMCcDoMZrnv+Cjf/JWtF/7A6/8Ao168g8NTXc/7Qmn3F9p66bdyeJI3mtFGBA5nBKD6Hj8K9e/4KNf8lZ0T/sDr/wCjXoALv45fEPQ/gv4Y0f4dafcW+m6RpcMep60LTzVWYjJjUkFQFyAc559K9m/Y3+POrfEt77wx4t8htas4hPDcxJs+0R5w25em4Ejp1Brd+EWi6ef2LrXT/IjEF14buJphtHzO6OxJ98/yr5U/YUnlg/aJ0yONiFltLlHHqNmf5gUAfpDXzx+394guNI+B4062kKNq1/HbyENgmNQXI/Eha8V+KHxs+Pek/EbxDpmi3F7/AGba6jNFa40tWHlq5C87eeO9av7VGqa94i/ZW+HmveIi76pPdF7xnj8s7yrjlcDHSgDM/YA+G/h7xVqmu+JvEWmwaimmmOC0huEDRiRsksVPBIAGM+tfZ7+CfCDapZaoPDelx31i/mW1xFbKkkTYI4KgHoTxXzZ/wTYlU+CvFcPG5dQiY+uDH/8AWrnfiD+0j8StE+PV/wCDLGbSRpcOtLZJvtCZPLLqv3t3XB60Ad/+2T8aPGnwr1rQLXwq2niK/tpJJvtVuZDuVgBjkYrzn4nftY+K4fDXhO38K/YItVutOjutWnMG8CUkjy0XPA+Uk9euKb/wUo/5GTwh/wBeU3/oYrvP2G/hf4V/4VVB4w1bR7TUtU1OaTZJdRCQQxIxUKgbIGSCSaAOr+P/AMel+GPw90O5htYb/wATa1ZpNBA+RFGCoLSMBzjJwB39a+bz8ev2kLPSYvHlwHPh2aXZG8mmL9kY56ZA3Y7feqt/wUAuHb45pZYCwWmlW6QoOAqnJwB2619G+LbK2f8AYSeAxL5aeF4ZFXHAYKrA/nQBv/BL4zp8Vvhbq2r6dbx2HiLTLd1uLU/Oiy7CUdfVGI/QivJP2Xv2iPH/AI++L9t4U8UtpYs5radsW9qY38xBkc7j6GuJ/wCCc08n/CyvEWn7j5FxpGZF7ErIoH/oR/OuN+Bu7wp+19ZW0zeWttrF1bvg4+UrIv8AhQB6x8Wf2nvG/hn46aj4Z0ttKbQbHUY7Z99sWkKAqJPm3dfvdq7n9sL43+LPhjeeGIfCD6eV1O2lnnNzAZMgFAmMEY6tXyB4l0i48T2Pjn4iM7/6LrcaYHQ+e8pJP02r+ddn+1R4j/4SyH4ZyI5aR/C9uWJ/vs7Kf1SgD6D+MHxo+IHg/wDZ68C+NLV9M/tvWnT7b5lsTHhomcbV3DHQd640ftRePdW+D1o3h/SI77xi88wv5razZ4rS3U/K5QZwzZwMnHyk1oft0WK6X+z54B05RgW11DFj6WzCtn/gnpbQR/BnxHcrEomm1KRZHxywWFcD6DJ/M0Ach+yx+0l45134l2Hg/wAa3cOqW2qO0UNwYVjlhlwSo+UAFTjGMZr7Xr8u/wBnX/k5fwx/2GT/AOzV+olAH5gftQkD9pjxUScAaomT/wABSvsf9pzxJ4evP2aPENnaa5ps9w1jAFijuUZmIkj4ABr40/aqjab9o/xfEuAX1EKM+6LXQ+P/ANmHxv4M8BX3jHUtU0eWxs4UmkSKRi5DEAYyMfxCgDrv+CcH/JU9f/7BH/tVK7D9oj9pD4g6Z8QNW8FeAdHW3XS5TDPeG3M8sjgAkqPuqOe+c+1cf/wTg/5Knr//AGCP/aqV9Q/FH4rfC/4UTTf2vJarq10TM9nZwK9xMx/ifHTPqxoA+Q/BX7V3xX8OeIY18Vzx61ZCQC6trm1WGVV77SoGD9Qa+lP2pvi/rvgb4YeHvFvgmSzYarOmGuYfMUxNHvHAIwelfGn7Tfiy88cfEceJ7nwxL4egvLOM2kEy4klhGQJW9zz+Ve0ftMkn9jz4Vkkk+Ta9f+vegCaX9qTx/q3wfgbQdKS68WefN/aN1bWbPFaW68q+3kBiD34+Umo/gL+1Z4m+z61YeOdut3MVk0+lmKEJNcT7gqwYUYO4sOgyMHrXT/sH28C/APxnOIk8yW4nWRscsBBwD+Z/OvAf2MYIbj9o/wANiaJZAjTSJuGcMImwfqKAOlvP2pPjVo/jg3GteRbQpIGk0eayEaCM9sn5wcd8/hXrv7fGqw658BvCOtWwxDfX8Nwgz0DwMwH6147/AMFAAP8Ahf8AKcDJ0y3z+Rr0H9q7/k0X4ZfSz/8ASU0AcF8Bfij4q8F/BrU9C+H+izar4jvNReeR0t2mFnbiNRvKjqSeBnjg13H7Mf7TXjHUviLZeEPiBdQ39tqc32eG6MKxSwTH7oO0AFSfl6ZBIrq/+Cb1hbx/D7xHqKov2ibUliZ8c7VjBAz6ZY18zePok0n9qPUUsQsSweJw0YUYCnzwf50AfSX7Wnx98ffDP4mxeH/DLaWLJ7COc/abYyNvYsDzuHHAr0nxr8SfEuk/srQfEa0a0/tx9Ptrglocxb3ZQ3y56cnvXzB/wUK/5Lfa/wDYIh/9Cevbfif/AMmDWv8A2B7L/wBDSgBf2N/jZ42+KnibXrDxU2nGGxs45ofstuYzuZ8HPzHPFcR4U/ai8Zp8cG8O+JZNKXw7FqFxbzNHbFZFjXftO7d14Hbmsz/gmv8A8jv4t/7B0P8A6MNeEX+jHxF8ebnQRI0f9oeIXty69VDzEEj8DQB9Wfs5ftBeMvib8eLrRrxbO38OyW08lvbJD8yBCNhL55ODzXG/Hj9qPxtdfEC58L/DORLSztLk2sdxHAJp7uUHB2hgQFzwBjJ65r6u07wR4V8EeDbmHwzoNjZPaWEqxyxwqJWIjPJfG4k45r8/P2TIo7v9pbw2blA5F5LJhucMEcg/nQB7Nqv7UHxC8MfDa60rxToqab49huIhbm6tGRJ7ZgSZCnHzDGODjn8K9s/Z3+Kd/wCKPgRP8QfG9xaQtay3LXEkEWxFji6YGTzXin/BSu1t/tPg292D7QUuYi3cqChA/Mn86xvDt5NZ/wDBPDVPJYr52qPC+DjKmZcj9KAI9V/aL+NfxM8W3WnfCvS3tLWANLHBbWqzTmIHG6RmyOeOAO+Oa9H/AGUf2itd8Z+LJPAfj6CBNX2ubS6jj8syMn345F6BuCcjHQjFeE/se/Er/hW+qa/dDwlrHiB7yCKP/iXRhjEAxPzZ7H+lO+EWleKL/wDaq0vxRH4Z1fTrS81+W7/fWzKIo5GdsMcY4BxQB6x+0B+0b498A/HO78L6adLOi20luWWW2LSbGVWcbt3ue1S3/wC0t4m1r9pHS/CPhk2cXhkanHYylod73GTh23Z4Gc4x6V4h+29/ycbr/wD1zt//AEUtfbHwB+FfhPwb8PdDMWi2U+rSW0VzdX00KvM8zKGJDHkYJ4A9KAPVK/Lf416Pfa/+0b4s0nTYxJdTarcmNCcbioZiPyU1+pFfnnoyq/7fBRwCreJZgQe4KtQBo/s5eJ/P/Zi+LPhCaT57PTpbyFSeiOm1v1UfnXUf8E1P+Qh4y/65W383rxzxfv8AhP8AFz4ieGHDpZahZXljGoHBSUb4T+B2ivW/+Cc0jQjx3Mn3ktIWH1HmGgDa/aK/af8AEVh44n8C/DG3gae3m+yzXrRea8s+cFIl6cHjJzk9q4/RP2kvjP8ADfxbBpnxR01723fa80F1arBcCM/xRsoAP0I56ZFeafs1t9v/AGofDM10BI0uryTNu5y212z+fNez/wDBSu3iGqeDboKPNaC5jLY5KhkIH6mgD1T9p34xa/4S+Ffhrx18PriymtNVuFVnuIDIpjeMsvAIwcqRUHwl+NfiDX/2Z/EvxD1xrL+1tJ+0hfKi2x5VQY8rk92HfmvJ7u1udc/4J3W8jfvH0y+EiZ/hRZyv8nNec+BfEz6f+yD470hZMPda3aQqP9l13N+kRoA98/ZD/aA8X/Erx/f+HPFz6bgWBuLX7NbmMllZQ2fmOeG/Ssnw9+0H8RtZ/aYT4fwSaSNFbW5LT/j1PmeQjNn5t3XC9cV5R8BLKT4a/tGeA3llfytZ06KVywxxcRNx9N2Kvfsl239u/tdT6jKufIkv7w+xJKj/ANDoA/QmiiigAooooAKKKKAPGv21P+TbvE/0t/8A0ojr57/4Jtf8j74p/wCwbF/6Mr7T8YeGtD8XeHrnw/4j09L/AEy52+dbu7KH2sGHKkHqAetYPw++FfgD4f31zfeD/DkOlXF1GIpnSaV96g5A+diOtAHm/wC3t/ybzff9hC2/9CNeb/8ABNT/AJB/jH/rtb/yevqjxv4S8O+NtBfQvFGmR6lpryLI0DuygsvQ5Ug8fWs/4efDjwT8Pku08H6DFpK3hU3ASWR95XOPvscdT0oA/OLxF/ydBc/9jYP/AEpFe2/8FFvBN+mv6N48tbd5LGa2FldOq5EUiklCfQEHH4V9JXHwH+Etx4jbxFN4Ntm1Rrr7Wbj7TPkzbt2/G/HXnpiu/wBY0vTtZ0yfTNVsre9srhNksE6B0cehBoA+Q/gP+1d4R8O/DTTPDni2y1GK+0uAW6S28QkSZF+6evBxgc19I/Bb4iWPxP8ABn/CU6bYXFlaPdSwRJORvYIcbuOOa5H/AIZj+Cv9o/bP+EQXGc+R9rl8rP03Z/WvWdG0vTtG0yDTNJsbexsoFCxQQRhEQewFAHI/HH4hw/C/wK/iy502TULeK6ihlhicK+1zjIzxke9fG6/H3wx/wuHx38Q7jT766fUtHGm6LbMoG0FQrbznAHy+/U191+MNO03VfDOoWeraXDqto0Ds9pLHvEuASBj1z0718wfs3/s3+EtY8HS658Q/CN3FqU2ozNDZzySQiOAHCKVBBx170AcL/wAE9vC+pXHjnXPG5tnTT7Gwe3jkK4WSZyDtB74CnP1Feix/to+FoLC5j1HwrqseqwM0fkxOjROwOOGJBA+or6a8O6HpHh3SINI0LTrbTrCAYjggQKq/4n3PNeeeM/2fPhN4s1aTVtU8Kwx3szbpZbWV4fMPqVU7c++M0Afnp4UttY+JXxrtWs7Utfaxq/2mRYwSIw0m9znsAM8+1ew/t9eLtfn+KEfgmfUJF0DT7WCZLaPgM7Lku394+melfZXw5+FvgP4erIfCfh21sJpBiS45kmcem9iSB7DAqn43+DHwy8a69Jr3ijwpb6lqUiLG873EyEqowowrgcD2oA+Qvgf8dvhR8J9JMOi+BNautUmUC61K4li82X2HPyL7D8c19L+I/j1pui/BXQvilJoN5Jp2qTrG1qJF82JWLDPofu+verX/AAzZ8Ef+hCtP/Au4/wDjldtH4C8Hp4Hj8EnQLSTw9FH5aWMoMiKMk8FiTnJPOc0AfF/7T37TWk/EbwL/AMIj4Y0m9toLiZJLu4utoJVTkIoBPfGSfSus/wCCcXg/ULf/AISDxrdW7xWdxGljaMwx5pB3OR6gfKM17Ja/sw/Ba31AXg8J+Zhtwhku5TGD9N3P4mvVDYrpXhySw8P2Ntb/AGe2ZLK2jURxKwU7VwOAM4oA+TPAP7SHxH1/9oS28BzwaG2lSazNZs0Vo4l8pGfndvIzheuK82/bx8CX3h34uy+Kobd/7M11VmWZQdqzqArqT2PAP417N+y/+zv4m8GfEq98ceOpLJ7pEf7HHby+ZmSQne59MDIH1r6S8VeHNC8VaNLo3iLS7bU7CX78M6ZGfUdwfcYNAHw58bv2lNI8d/Ae08F2emXsGr3AgXUHkx5SiLBO09TuZQfavR/+Cd3gS90rw3rHjbUbZoRqpW3st4wWiQksw9ixx74r0/Tv2ZfgxY6mt8nhFZWVtyxTXMjxg/7pbn6HNevWtvBaW0drawxwQRKEjjjUKqKOgAHAFAH5ofGzw9qfwf8A2jJNSW1cW0WqLquntj5ZYjJv2g+3Kn0rp/2tPj3ovxZ0LQdF8Pafe28NrKbq6a4AB8wrtCKATnGTz7190+PfAvhLx3pa6b4s0O11S3Q7o/NBDxn1Vhhl/A1xXhT9nX4Q+G9Wj1Sx8JxTXUTB4mupXmWMjuFY7T+INAHI/sj/AAwm0f8AZ4vNN1y3MFz4oSWaaN1wyROmxMj128/jXyP8O9Y1D4B/tApca/p8zHSp5ba7iUYaSFgV3Jng8EMPWv0+AAGAMCuK+I/wq8A/EIxyeLPDttfXEa7Y7kFo5lHpuUgkexyKAPgf9qL4nwfGj4j6Y/hnT7z7JbW62dpFIn72aRmJJ2j1JAH0r70+Avg+TwJ8JPD/AIZuABdW1sGucf8APVjuf9Tj8Ko/D34H/DHwJqS6p4f8MwR6gv3Lqd2mkT/d3EhfqBmvR6APnv8A4KAf8m/y/wDYUtv/AGavmP8AZX+OmlfB2z12DUtDvdSOpSROht3VdmwMDnd/vV+gfjnwf4b8caGdD8VaXHqenGVZTA7ug3r0OVIPc964H/hmz4I/9CFaf+Bdx/8AHKAOZs/jQ3xS/Z/8feIPC2l32lXWmWssCCR1ZyxjDFl29MAmvlT9jfxZ4S8H/F2TXPGV5Da2y6fMILiZC+yYleR1wSN3PvX6B+A/h74M8C6XeaX4V0KDTrK9fzLmEO8iyNt2872PbjHSuPs/2c/g/a+JV16HwhB9oWXzliaZzCr5znYTjr26e1AHwXBefa/2lodSkhltlufE6XASVdrKrzhhkduCK9U/4KNf8lZ0T/sDr/6NevrXWfgj8LNY8VP4o1DwhazaxJOtw1yJ5kJkXG1sK4XsO1XvHfwn+HvjrV7fVvFnhm31S9t4xFFLJNKu1ASQMKwB5J6igD5etPjfZfD39nm6+F2v2N5D4st9Na0tFWI+VLDOm6OXd2wknI9RXMf8E8/C91qXxXvfExgb7FpVk6eaR8vmycBR743GvsD4jfB34d/EB7WbxN4ehuLi1jEUM8TtFIsY6JlSMj65x2rovBHhDw34J0NNF8L6Tb6ZYod3lxAks3dmY5LH3JoA2tif3F/KvKP2sfAl149+CuqaXpkHm6jaMt7aRgcu0ecqPcqWx74r1migD82v2UPjNbfB3xHqttr+n3U2maiqrOIR+8glQnB2nGepBFcxrutQ+Of2kDruhW1zLBqfiCKe3iKfvNplU8gfSvv/AMdfAb4V+M9Uk1TWvCtuL+Q5kuLZ2haQ+rBSAT74zWh8Ovg98OfAFybzwx4ZtbW9I2m6kLSy49mYnb+GKAPl7/gpR/yMnhD/AK8pv/QxXvH7Ff8Aybl4b/7b/wDo1q7X4hfC/wAB/EC5tbjxh4dh1WW0RkgZ5pE2KTkj5GHf1ra8H+GtD8I+H7fQPDmnpYabbbvJgR2YLkknliT1J70AfGv/AAUW8F6hF4p0jxzb27yWFxbCzuZFXIilQkrn0yDx9DUXiH9oPwnefslxeBYGuj4kk06PTZIPKIVApAL7umNo/WvtnXNJ0zXNKn0vWLG3vrG4XbLBOgZHHuDXlMX7MnwWj1P7cPB6HB3CBrqUxA/Td+mcUAeOf8E5PBV9bR6946vIGitrqNbGyLLjzADukYe2do/A14p+0DNJ4H/al8Qalaod0OoG7jXOP9Ymf/Zq/SnTbGz02whsNPtYbS0gQJFDCgREUdAAOBXDeNPgr8L/ABnr8uveJvCVtqGpTKqyTtPMhYKMDIVwOB7UAfKXwk8Ftqf7EXj3UnjaSe9u2vI/U/Z9v9Q9eGeGbybxd418D6LNHgWsltp699y+eW/9nIr9QdB8FeF9D8HN4P0rR4bbQmjkiazDMylXzvBJJbnJ71yWg/AL4Q6FrVprOk+CrW2v7OVZreUXM7bHHIOGcg/iKAPI/wDgo8oT4W+GUUYC6vgf9+Xqf/gnx/yQ/Xv+wnL/AOikr334g+AvCPj/AE6307xfo0Wq2ttN50MbyOgV8EZyjA9CaXwJ4E8J+BtGn0fwpo8emWNxIZZYUkdwzkAE5diegFAH5wfs6/8AJy/hn/sMn/2av1DrzfQPgV8J9B8Q23iDSfB1ta6nbTedDcLczEo/rguR39K9IoA/MH9p/wD5Oa8U/wDYUT/0FK+2/wBqj/k13xF/14Qf+jI63PEnwL+FHiLxFc+Ida8H213ql1KJZ7hriZS7jHOFcDsO1dj4m8N6J4l8NXHhvXLBLzSrhFjlt2dlDKpBAypB6gd6APiH/gnB/wAlS1//ALBH/tVK8qudYRf2mJNY8cyNJDD4kL6gZ1LbUSboV9AAOPQV+ifw/wDhP8PfAOpz6l4R8NQaVdzxeTLIk8rlkyDjDsR1ArH8c/AX4W+NPET+INd8MpJqEpBnkimeLziO7hSAT78GgD4j/bN8VaR4z+K8OteHnNxo/wDZ8cFtdBCqTFC24pnqATj8DXpX7SzK37HXwrKnI8m2H5W9fT/iT4K/C3xFaaZaav4NsZ4NLg+z2SI8kQijznaNjDPPPOau678Kvh/rnhHTPCWq+HIbrRNLx9itGmlAhwMDBDBjwe5NAHgf7CP/ACb54u/6+rj/ANECvAP2Kv8Ak4/w99Lj/wBFPX6EeCvh/wCD/BehXeh+GNEi07TrtmaeBJZGDll2k5ZienHWsLwf8Efhb4R8QW+v+HPCNvYalb7vKnW4mYruBB4ZyOhPagD4w/4KAf8AJfpP+wZb/wAjXoP7V3/Jovwy+ln/AOkpr6V8c/Bv4aeONcOueKvCtvqWomNYjO88yHavQYVwP0q94n+GfgbxN4V03wvrnh+G80fTNn2O1aaRRFtXYuCrAnC8ck0AfHv7JnxTsPg54KupvGVnero+vyPc6ZcQRF90sXyPGfTPykGvMPhtaX3xW/aXsrq3tWA1DWjqE6gZEUKyeYxP0Ax9TX6D6n8I/h1qPgW28E3Xhe0bQrRi9tbhnzCxJJZXzuB59ee9SfDP4V+BPhyk58JaDDZT3AxNcMzSSuPTcxJA9hgUAfGX/BRGzuIfjNp91JEywT6TGInxw213BH4Voa98Z7Hxj+y/H8NvD+iX8ur2OmI2pSMo8mCCAgtIG75woA96+yPiP8O/B3xD02Kw8XaLDqMcJLQuSVkiJ6lWUgj6dKzPBXwd+HPg/RNR0jQ/DVvFb6nCYL4yM0jzxkYKsxOQOegxQB8r/wDBNf8A5Hfxb/2Dof8A0Ya8i8Kf8nV2X/Y1/wDtxX6H/D34WeAfh/eXV54P8Ow6VPdxiOd0mlfeoOQPnY9/Ssq1+BXwntfEyeJIPB1smrJdfa1uRczZE27duxvx156YoA9FniSaB4ZBlJFKsPUEYNfmh4t8N+MPgL8d49Wi0qe4isb83NhMUYxXUJJ43AddpwfQ1+mVfG/ir9rDxJ4P8ba74Z8SeC7TUUsL+eK2mLNC5jDHZlSCDxjkdfSgDyv9rHxZ4w+IFn4Z8Y+IPD//AAj2lTpNBpdlI5MsgG0vM2QOCSAP92vXfgf4PuvG/wCwrqvh+zQteTXF1Lar/fkSQMAPrtI/Gvnz4ufEXxl8fPHGnLHo2HjX7Pp+m2QaTZuPJJ7knvgcCv0I+Afglvh78JtC8LTbTdW0G+6K9DM5Lvj8SR+FAHwb+yz8Wofgz441MeINNupLC+iFvdpGuJYXRshtpxnHIIr7A+G37SHg/wCIfxCsvCHhnT9Tle4hllkup4xGkYRc4xnJzXR+PvgX8LvG+pvquveF4G1CQ/vLm3doXk922kAn3IzWx8Ofhf4E+HqSDwl4dtdPllGJZ+XlcehdiTj2GBQB8Cftvf8AJxuv/wDXO3/9FLX6L+D/APkUtH/68Yf/AEWK5Hxj8Evhb4w1+fXvEnhK31DUrgKJZ2uJlLbRgcK4HQDtXfWlvDaWsVrboI4YUWONQfuqBgD8qAJa/PXQ/wDk/sf9jNN/Jq/QquDh+D3w3h8cf8JtF4XgXxD9pN19t8+Xd5p6tt37e57YoA+U/wDgo14T+xeM9D8YQx4j1G2NrOwH/LSM5Gf+AsPyrS/4Jsosl540jblWgt1P0JevrPx/4F8J+PtLh0zxdo0Oq2kEvnRRyO6bXwRkFCD0J71T+Hnwy8C/D6S7k8H+H4dJa8Ci4KTSPvC5x99j6npQB+fL29x8EP2oYLrXLWYWul6sZwVT/W2zk4dfX5W/MV0P7ZPxT0D4r+LNAtfBxuby2sYGjDmIqZJZGHyqp5PAAr7n+Inw38E/EG2ig8XeH7XUjDnypWyksf0dSDj2zisHwF8Cfhb4J1RNW0PwvANQjOY7m4kaZo/ddxIB9wM+9AHF2fw8udB/YsvvB99Hsv8A+wpridMcpMcy4+oOB+FfAmk6ldT+Hz4RgRyt/qcE/B6sqsgGP+B1+ul7bQXtnPZ3UYlgnjaOVD0ZWGCPyNeZad+zx8GdP1C3v7PwNaRXNtKssL/aZztdTkHBfB5HegD5r/bP0h/Afiz4Z+JLODmx02K19i9uVIH5NS/8E67Qah8UPFmvNGAYrEKOOhllzj/xyvr74hfD3wb8QLS1tPGGhw6rDaSGSBZJHTYxGCQUYHpUXw8+G3gj4fC8/wCEO0CHSftm37Rslkfftzt++xxjJ6UAdbRRRQAUUUUAFFFFAHDfF/4q+EPhbo8eoeJ71lknJFtawrummI64X0HqeK8Msf22PB8uopDd+FNZt7QtgzB42Kj12g185ftV+Jb/AMcftAa1CsjSxWl2NMsY88KqHbgfVsn8a+uPBv7KHwssfCFtY65pc+pao8C/abxrl0YSEfNsAOAAemQaAPcfDWs2HiLQLDXNLlMtjfQJPA5UgsjDIOD0rQrlGm8N/Cv4Zp9tvWttD0KzWMSzHc+xRhRx95jwOOpr5c8QftsXZ1SQeHfA6TadGf8AWXVyRIy56kKCF/OgD7OoryL9nz48eGvi5DPaW0Emma3bJ5k1jKwO5M43o38Q9e4rG/aK/aP0L4Vamnh+005tZ10xiSSESbI4FP3d7c8nrgdqAPdqhvru2sbOa8vbiO3toUMkssjBVRR1JJ6Cvkz4Yftf6h4h8Z6V4f13wXHapqd3HaxTW1wTsZ2CgkMBkcjpR+258dDpdrq/wo0fT5kvLiKNL69cgIInUOVQdSSCAT25oA+qPDuvaL4i04ajoOq2ep2Zcp59rKJE3DqMjjIrRr4H/ZV/aCi8C+HtL+H58My3r3eqY+1LOFC+a4HTHavpn9oj48eH/hDb2lrPayaprV4hkhso2C7UHG927DPA7nBoA9for4y8Mftpapc61bwax4FhjsriVYw9vdMWXccZ+ZcHrX2XE4kiSQcBlBH40AeV/Hb44+HfhFe6Va65puoXbalHJJEbYKQoQqDnJH94V1Hwh8e6b8SvA9r4s0m1uLa0uZJI0jnxvBRypzj3FfKf/BS3/kPeC/8Ar1uv/Qo69l/YS/5Nw0X/AK+rv/0e9AHutFYXj7xbongfwpe+JfEN0LawtE3OQMsxPRVHdieAK+TNU/bY1BtTeTR/AaSaWjYLz3REmPfapAP40AfaFFeffAv4raB8WfCjazo6yW1xbv5V5ZykF4HxkdOoI6GvGfjF+17pnhnxPd+HvCGgjXJbOUwzXUs2yIuDhgmAS2DxmgD6nor55/Zs/aOn+KniyXwvqfhj+y71LV7lZYpi6FVIBBBAIPNN/aC/ag0b4b+IpfC+jaSdc1m3A+05l2QwMRkISASWweg6UAfRFFfLPwP/AGrL3xx8QNM8Ia14PWwl1OVo4J7ecsFIUt8wYDjjtX1NQB86+Mf2tvBPhjxVqfh290PWZLnTrl7eR41TazKcEjJ6Vk/8Np/D/wD6F/Xf++U/+Kp/7Q/7Ovw7j8J+NfiEP7Y/tlbS51Af6WPK87aW+7t6Z7Zr5g/ZP+H3h/4l/FQ+G/Ev2v7D/Z81wPs0ojfepQDkg8fMaAPsmb9oC11j4DeIviX4V0iUHSJlhW3vjgO25AT8ueMPWZ+yl8ede+L2v61p+raPYWEen2scyNbuxLFmIwc/Sq3xo+Gvhv4X/speMtD8MfbfskxS4f7VMJG3GSMcEAccCvnn9jn4haN8MYfHHinWQ8qRWFvHBbxkb55Wkbag/Uk9gDQB+itFfIXw8/bNXWPGVrpXiPwrFp+nXk6wpcwXJdoSxwC4IGRyM4r3P48/GLw78I9AtdQ1aC4vbq+Zls7WAcyFQCSWPCgZH50AelUV8SD9t7WP7Sy3gWy+xbugvG8zb/3zjNfTvwv+KWh/EL4bS+M9DjlVYI5PtFrKQJIpUXcUOOPTB9DQB31FfNPww/a08P8AirxDeabrGhyaHbWtjNdtcvcBwfKGSuMdSM4riJf23XHiTbH4JVtE8zG43WLgp64xtz7Z/GgD7NrA8f8AjDQPAvhi58R+JL5bOwtwMsRlnY9FUdSx9KveGNasfEXh3T9e0yTzLK/t0uIW9VYZFfIv/BSnVLxf+EQ0VWcWbi4uXAPys42qM/QE/nQBl/G79ri18T+Eb7QPBmn6zo91LKnl6kZlRlQNk4CnIyK+qvgx4v0Txd8MNK13R7+e5s0txDLPdZEm+MbXLk98gkmvj61+GPw71Dxj8HfCuhWcWoDV7L+0tcu/PZmnTbkocHCgFWGBgivoH4x+EIfh1+zP4h8M/D2O8txcSCO3hRy8mZ5lVkU9cHcR+NAGBrn7Y/w607WLywh0vWL2O3maJbiFU2S7TjcuT0PavYfH3xL8L+BvA0Hi7xHdPa2dwiNBEF3SSsy7gigdTivzD+Kfg278A+M7nwvfzrNd2sUTTlRwHeNWKj1wWxn2r9IPGXwv0D4pfD/wvpfiSa7Wxs4obgx27hGkPlAAFiDgc0AeQ2/7bPg99REU3hPWY7QvgzB4ywX125r6Q8BeLtB8ceGLXxH4bvkvLC5HysOGVh1Vh1DDuK+NP2yvgP4K+HngjT/FHhKO6s2N6tpPBJMZEcMrEMM8g/Kc/Wun/wCCa+p3b6T4t0h2ZrWKaGeMHorMGBx9do/KgD7BooooAKKKKACiiigAooooAKKKKACiiigAooooAKKKKACiiigAooooAKKKKACiiigAooooAKKKKACsTxF4Q8K+I3WTX/Dek6pIowr3VokjAegYjIrbooAxfDvhLwt4dYtoPhzSdLdhhntLRImYe5UZNbVFFABRRRQAUUUUAFFFFABRRRQAUUUUAFFFFABRRRQAUUUUAFFFFABRRRQB+UOrbh8fLrzMhv8AhKG3Z65+1V+rq/dH0r8yP2rfDN94I/aA1qZYjHDd3Q1Kykxwwc7uPo2RX2b4G/aV+FWreDLTVNU8UWml3qwL9qs7jKypIB8wUY+YZ6EZoA4T/go7q1za/DbQNIikZYb7UWeYDowjTIB/Fs/hUX7AvhfQdQ+CuuTX2l2l1JqF9Lb3DTRBy0YRQF57cmmftzRw+OvgL4e8deHxJcadb3Yn3lCp8mVdocg8gZC/nWd+wv8AETwl4d+D+vWGua5Y6dcWN5JdNHcTBGeNkGCoPXlSOO9AHg37PV3N4X/aj0SCwkaOMaxJYsAfvRMWQg/ofwrW/avh1Dwt+1DqGt6ppy3lu13Bf28VwuYrmIbTsPqPlKmqX7MWk3XjL9p3Sr6zjdoIdRl1Sd8fcjUlgT6ZJUfjX2j8R9e+BnjLUL/wb481DQzf6dKY2hv5BBNGxGcxucHGCDwcetAHFfB/47fB74jatp2jaj4X0/Q9c8xTZJc2cRTzQfl8qQD5WyOOhrj/APgpLZWcWj+E7yKzt47ma6nEsyxKJJAETAZsZOPevm/4maL4c0T42SaT8N9UfVNNjvYBYTxyCQ+YSp2qw+9huM+1fSf/AAUajuf+EI8ESTqSy3Eyyt2DmNOP0NAHV/sGaHol98DIL290bTrm6TU7jbPLao8gwRj5iM8V4j/wUC0vUrD44Wut3Nsz6fd2EP2ZmGUYx5Dp+fOP9qvUv2EviP4J0r4Vr4W1bxFYafq41OQR2tzKEebzCNuwH72Txx3r2P4m+KPg9qeqXHgH4iX2irOiJMLbUyIwQ4+Vo3OMHqOCDQB478Jf2hfg94uj0/wz4q8HaZoVydkURms4pLUuMAYbGU56EgY9a+r49vlr5eNmBtx0xX5c/tK+HfAHhv4k/YPhrq66lpb26SOIpxMsMxJyiuOvAB9RnFfpL8Mlvk+HXh1dS3fbBplv527ru8sZz70AfI//AAUt/wCQ94L/AOvW6/8AQo69l/YS/wCTcNF/6+rv/wBHvXjX/BS3/kPeC/8Ar1uv/Qo62f2Ufjv8MfAvwV0zw54m16Sz1OCe4eSIWcsgAeVmXlVI6EUAWP8AgpLrFzD4Z8LaHG7LBc3UtxKB0YooC5/76NcB8GfiH8K9B/Zb8R+D9cvIo/EWpx3bGE2juZHK4h+cKR2GOeK7P9utrLx58I/CXxF8MyPe6PHcSIZvLZcJJwGIIBHzJjmsP9jzxf8ABWPwHL4f+INp4btdXtrqSSO61S2jxPE2CP3jDqDkYz6UAZf/AATuub1vHPinS7eRliudHLH0DhwFP/jxryn4ceJX+EPxkub7xR4Xh1eaxkmtrm0ulG5WJwXXcCN3HB96/QH4Va58I9Uv9Zk+HFvorS6fGgvbjTbRY1KtkqocABvunpXBePbj9mf4vaQ+ra14g0GK8EXN4Llba8iA/vA4Jx6MD7UAdJ8Cfid8KfiXqT3nhnTLPTfEcEJ82CS0SK5EZxnDKPnXOOhr4v8Aitc3vw9/ap1bWte0WLVBbay96trdrmO5iYkqeRgjBGPcVP8AsiwXEf7TuiQ6FM89rFcXAaXGN9uEYbiPf5a+wPiDq37P3xImvdD8ZapoX9pabNJbOLqcW11AykhtrHBIz9RQBl/BP40fCH4m69Y2kOgWWjeJoSXtIrm0jD7sHPlSgdcZ44OO1fQFflppmmafpv7Sen6X8PtRk1Oxg8QQLpt0jZMiCRecjqMZ57gZr9Sx0oA4H9ov/kg/jf8A7Alz/wCizXxb/wAE+f8Akvx/7A9z/wChR19pftF/8kH8b/8AYEuf/RZr4t/4J8/8l+P/AGB7n/0KOgD60/bE/wCTc/Fn/XCL/wBGpXy7/wAE+vCugeJPHviCbXtKtNTWxsEaCG6iEsYZ3ILFGyCcAgEjjJr6i/bE/wCTc/Fn/XCL/wBGpXzv/wAE1/8Akc/F3/YPg/8ARjUAeMfH7T7HSv2ifEVhplnDZ2kOrgRQwoFRBlTgAcAewr9EfGnw+8E+NLTRtS8a6fDfw6VAXiW4lKxJuC5ZsEZ+6OpxX58ftJ/8nL+J/wDsLj/2WvYv+CgXjTXoLzw54Jtbma20mTTEvLhY2Ki4ckqA2OoUL09TQBl/tf6r8CW8Nw6N8PtO0yTxBDdK0l1pceIYowCGVnHysSccc4xXUfsAyOfhZ8RY9x2DDBewJgfJ/QVxfjXSvBWg/sSaDcaZHYrr2uXkMt3IrBp5WQuWB7hV446dK7H9gD/kmPxG+i/+iXoA8L/Zc0PTfEX7QOgaXq9ql1ZPcSvLBIMpJtRmCsO4yBkd67X9vvQtE0H4tabDoek2OmRS6SjyR2kCxIzb3GdqgDOAK5z9jf8A5OW8Pf8AXS4/9FPXaf8ABRj/AJLBpP8A2B0/9GPQB9Yfsskn9nvwXkk/8SxP5msP9rP4PT/FjwVbJpEscWuaXI0tp5hwsoYYaMntnAIPqK3P2WP+Te/Bf/YNT+ZrY+IvxQ8HfD7UNOs/Fmpf2d/aKSNbzOhMZKYyCR0PPegD8zdB1jxn8I/iG91Z503XtJla3ljlQOFP8SEdMH2r9FP2dvibY/GL4eQ61c2UUOo2c4ivbfqqTKAQ657EHI9Pwr40vfFXgq++C3xD1DWLqzuvFPibxF9o0+DAaeGNX3ByeqrhmHvXuH/BN7S7y38A+JNVmjdLa81BEgJHD7E+Yj8Wx+FAHzx+2h/ycb4m/wB6H/0Ulfo/4P8A+RS0f/rxh/8AQBX5wftof8nG+Jv96H/0UlfU/wC098Vtc+GXwZ8NR+HY0TUNZtlt0u25NsqxKSyju3PHp1oA8x/4KFfEqw1K80/4daVOs7WEv2rUWQ5CSbcJH9QCSfqK9P8A2CfAt54W+FU+u6lA0F1r84uI0cYYQKMIT9ck/Qivlz4EWvwhbW18V/Fvxg9xMJjMNLFpPKZXzndM4UgjPOAee5r77+FfxK8E/EWzu38F6gbyDT2SKUfZnhEeR8oAYDjA7UAdpRRRQAUUUUAFFFFABRRRQAUUUUAFFFFABRRRQAUUUUAFFFFABRRRQAUUUUAFFFFABRRRQAUUUUAFFFFABRRRQAUUUUAFFFFABRRRQAUUUUAFFFFABRRRQAUUUUAFFFFABRRRQAUUUUAcH8ZfhR4S+KmiR6f4ktnE1uSbW8gIWaAnrg9x7GvDLH9ibwpHqKyXfi7VJ7QNkxLAiswz03ZOPrivq+igDDsfCXh+08ExeDV06OXQ47QWf2WX51aLGMHPX61866/+xZ4LvNVe50rxJqmnWruW+zGNZdg9FY4P519TUUAed/BT4PeEPhPpc1v4fglmvbkD7VfXBBllA6DjhV9hXFfGf9mDwd8RvE9x4m/tK/0jVLnBuGiAkjlYAAMVPQ4HY17zRQB4F8H/ANlnwP4B8RW/iK5vLvXdRtTvtvtChYon/vBR1I7ZPFeofFn4feH/AIl+D5vDXiKFzA7CSGaM4kgkHR1PryfqDXW0UAfNHgH9j/wj4a8WWevXXiPU9R+w3CzwQeWsY3KcruIznkCux+On7O/hH4ravHrl9eXumaskQha4tyGWRF+6GU+meoxXs1FAHzf8N/2Q/A3hfX7bWdW1O916S2cSRW8yLHDuByCwGS2PSvpAAAAAAAdAKKKAPJvj38DNB+L97pV1rOrX9g2mxyRxi2VSGDlSc5/3a8x/4Yo8D/8AQ063/wB8R19T0UAcX4V+G3h/RvhVb/Di7jOraNFbtbuLpRmRSxPOOhyeCOmK8K1n9inwbcam0+m+KNVsrRnJ8holkKj0Dcfyr6pooA8++DHwj8KfCvQLnS9AjnmkvMG8ubh8vOQCBkDgAZPA9a8f8WfsY+CdT1aa90bX9S0mGVy32bYsqpnqFJwcfXNfUNFAHlXwM+BPg74TG4u9I+0X+q3C+XJfXWN4T+6oHCj19a4z4rfsn+DPG3ii98R2mr6ho95fSGa4RFEsbyE5LAHBGfrX0RRQB4j8Ef2a/BXwy1tfEEdxdazrEalYJ7pQqwZGCUUd+2TXt1FFAGL468PW/izwdq/hm8mkgt9TtJLWSSPG5FcYJGe9eU/BT9m/w18LPGn/AAlGk65qV7cfZZLbyp1QLtcqSeO/y17hRQBzPxR8HWfj7wLqXhLULqe1tr9VV5YQN64YNxnjtXEfAb4D6B8IdW1PUdH1jUL59QgSF1uFUBQrE5GPrXrtFAHz348/ZV8J+LvH2oeMLzxDq0F1fXX2l4o1Qop44GeccV1fx3+BXhr4sadpqajd3On6hpqGO3vIVDEoeqMp6jIz7c16zRQB85+Gv2R/Ael+D9X0W61C+vr3U0RDqDIqvbqrBgI16DJAz612fwW+Buh/C7Sde03StY1C8i1qMJMZ1UGPCsuVx7Mfyr1migDwL4W/sveFfAHj2x8X6fr+q3V1Zs5SKZUCNuUqc4571rfHL9nnw78WPFFtr+r61qNlNb2otljt1UqVDFs89/mr2eigDA+HXhe18FeCNK8K2NxLc2+m24gjllADMB3OK8p/bW8HeGNe+D9/4h1xLgX2iRNJp8kL4PmOVXaR3BOPyr3Wob20tb63Nve2sNzC3WOaMOp/A8UAfHPwi/ZB0HW/Cmg+I/Euv6irX1pFdTWMMapt3Ddt3nJ6H0r648J+H9H8K+HrPQNBsY7LTrOMRwwoOAPU+pJ5J71pRRpFGscaKiKAqqowAB0AFOoA8A+Kv7LfhX4heOtQ8Waj4g1W1ub4qXihVCi7VC8Z+ldV8Z/gjofxP8O6DouqatfWcOigiF4ApZ8oq85/3RXqtFAHyx/wxR4H/wChp1v/AL4jr1r4CfBvRfhBZapa6Pql7frqMqSSG5CgqVBAxj616bRQAUUUUAFFFFABRRRQAUUUUAFFFFABRRRQAUUUUAFFFFABRRRQAUUUUAFFFFABRRRQAUUUUAFFFFABRRRQAUUUUAFFFFABRRRQAUUUUAFFFFABRRRQAUUUUAFFFFABRRRQAUUUUAFFFFAFS71KxtNQs7C4uFjubwuLdD1cqMtj8Kt15Z47uNQvLzUNc0/SJ7tdDmja1ukliCoYjunGCwY5UsvA7V6PHcWuqaKtzE4ktbmDerBsZVlz1HsaV/d5v68g62LgI9aAQRkEEV47pyz6d8I9P16yurlr+9W2tbmea7cqsTT4LHrt4ONwGQD7VsXVnfeH9D1661ORYdLuI4FgtdOvnkkSVn2kh3UbQxK59OaprVrsHY7/AFa5ltdKuru2jjmlhiaRUd9qsQM4JAOKqaPq0uqeE7bWobdUluLQXCQu/AJXIUtj9cVxXhj7Xaap4x0uYRQQRWMUyW8V086Rs8b7iGcAjOBkdK6XwD/yTTR/+wZH/wCgVL0T+X6gt0vX9DQ8Iawde8N2OrNCLd7qISGIPu289M961q8g0CCOw8I+CdQ02aZdUnvIYWVZmImiYt5isucYC5OccYFWb24uI/C/xFV765R7W/ka3JmIaMeWjLtPUDJNU+vlf9P8wS2/rv8A5Hq2R6ikLKOrAfjXnusadb6t450axu7i6EFzokzSrFcvHvYNEFPB6jJ5rG12yn1S58S6X5d/e6n9qSHTZoJnEUEYVPlZlICkfNu3cnNL/g/g7Av6+auet5HHI56UuR6ivLNUtNb1jxHruj2rWkbadBbx2LTX0sJgzHnzVCqd+WzyT/Dir+oaUupfEOy03Vbqc+ZoJe4FvcvGryrKg3DBH4ULdL+tm/0Dpf8Arp/meiE0m5cZ3DH1rjviwgXw5Y7ZZYmXU7RA6SlGwZVBGQe4JrNTRNPbx5rWjlrn7AdLhuRB9qfaspeQFxzkHCjvik9r+v4K4/6/Gx6ISAMk4FHavL7G+bU/BHg61vDcX19eqditdGGOUohyZXHJAHOByTVTS9R1A+DdJ0y4vZI4J/EE2n3EyTlikCySbYxIecHaF3HBxVW1t/W6X6kp6X/rZv8AQ9A0fW5r3xNq+jzWscYsFidJUk3eYsgJGRgYI2+9bYIPQg15XeN/wjt54/l8PpslttNtpIgHLlW2PluSTx1/CtvwTpOr2+swakJrFNOnssSxxX0lw08nBWX5lABxnOPWktf69f8AIb0/r0/zO4yM4yM+lBYDuPzrzrxgsmh+P4b+184ya5ZtYwfvGZY7oEbW25wPlJJ46JUPgS1k1LVINL1WSee48MLNaTytI484sf3TNg/NmPB5zyaFr/X9eX3g9P6/rz+47a01aSPSo7zXLdNNlknEIi84SZLPtTleOcj6ZqL+3JV8af2BJbRiFrH7Wk4k5Pz7SpXHH1zXmVxaW118O/C63CtIi+JhEcytwhuZBgnOegArq9Q0rT7v4nWunzIzW0ehELGJmXgSjGSDk/nQunz/APSbhLS/9fasd72z2oBBGQRivKtLv7uTwp4Z064vZzZ3OszWdzMZTvMSNLsjLdeSqjPX86Z4i+02OjePLLTLi6WwsYIZrVkmYmGUrl1Vs5x0OM9zSb0b/rp/mC3S/rqv0PWKr6ffWt/C01pMssau0ZZf7ynB/UVx/m+d8RdJgF1I8NzoMzSRiU7XIeIBsZ64J5pnwRsbO18Hma3j2SyXU6yfOx+7M4HBPHFVb+vnYV9v66XOtl1GFmvbe0eOW7tEBeJmwASuVBPbNVvB2sHXvDVjqzwLbvdReYYg+7bz0z3rlPCenWMfjzxpc+Vtnjmj2MZG4DQAngnHrWF4etorDwp4E1W0mmiu5tQiglYTNiSN/M3IVzjHTtxipjrbzt+JTWj8r/gev5GcZGaK8rmg8ReItZ8QG1lsoLux1IRWs017LG1sihCuI1UqwYZPPXJrqfiVd3dtoFlDHcNbJd39vbXVxGcGOJ2wxB7Z6Z96fRedvxE935X/AAOqDKRnIxSgj1rzrx7olpovgvUX0+9vESa9tpI1+1MfIO9EOw5yMjJOSeSal8T2EWg3/hVdOuLuKCbXCZt1yzKQ8bkqcn7uQMChav8AryC2n3noFZ/iK/l03QL7UraGO4ktYHmEbPtDbRkjIBxwK891vVNQ0638eyafdyFoby1WMtKSIFeOPeQedo+Yn2q22k6tp2j+JLmWSxh0yfRpALaC8kn/AHoVv3mXUYypAOPQVMn7rfl+lyorVf11O0sNatZ7HS552WCXUY1eKInJJKbiPwFaW5f7w/OvLr3T7G81T4dfa496taOpPmMo4gBHQjvS6xYrp3ibWfDamfHiRYpLJjNITGc7Zgpz8u0DeMY5NXL4ml3ZnF+6n5I9RzxntSbhjORj1rm/Gz2ek+C2t2F2IQYbaJIJdrsS6qqlz0BOASe2a5fw8lxC/jbSbnZDBBbRyx28N28qRFomJKu2GGSAcetRKSSb7FpN28z0wEE4BGaxfG+tTeHvDlxq0NtHcm3Kl43k2ZUsAcHB55FcRoMS2Y+HmoW9zcC41CER3jNOzCcG23fMCccMBzWf4mWHVvA/izWdUleS/g1CS3ijaVlFuiSqqKFzjkc8jnNaONpW7f5/8ES2T7/8H/I9hDfKGPGRSgg9CDXOfEUZ+HmtsGZWTT5XRkcqVZUJBBHPBArnYI/7M8S+GG0iWd5ryxlbUIjM0gkRYgVdgScHfgZGM5NT38v+D/kHRf12/wAz0XIzjIz6VxV740vbbw/rupnS4Wk0i+NtJGLg4kXK/MDt6/MOMfjXOadLM3hrwv4iguriTXb7U4kuf3rHzFZ2EsZTOAFUHtxtFN1xl/4Qn4hfMP8AkLHv7xU0tX5f8D/Ma3Xn/wAH/I9ZVsqD6jNQX99a2KRPdTLGJZUhTP8AE7HAH51yIkdfind2slxKttNoKSCMyEKW8wgso7HGOlcjcQQ6n4F8By37yXRbW44nkeZslCZeCQfZeaS1t5v9bCWz/rpc9WF1fHXfsn2FfsH2fzPtfnLnzN2Nmzr05z0q9kZxkZrgrwnT/iVetYKS6eGS8ce8kMyykLwT1wAKytNLRad4L1mwvLibVNSuo1vSZi3nxsjGXcucALjPAGMCmldL+t21+gPRv+uif6nqO5f7w/OoNTmuLfT7ia0txc3CRlooTIEDtjgbjwM+teUXlrGvhXxnqSXF0t3p2rzGzkFy/wC5wUIAGcY68Gu88dhZ/h1qzSknOnSPkMV+YJkHI96mWkb+X5q5UV7/AC+dvuZu2ksklpDLcxCCV0BePeG2sRyMjg1MTxmvM/Elvc3GlaRexsuoQWuk77rThdmGUqwH79GBwWG1hhjj8a6XVJre8+GFzc28k7QPpLSRPIxWTHl5UkjkHpTm7KT7f8H/ACJhrZd/+B/mdMCCcAjNLkZxkZ9K800qFdP1PwLdWtxcCXULdo7stOzCceQGG4E4zkdRVG7mnufCGpeJDdTr4hh1d4oFEzDyytwESEJnBBTHUc5JptWly/1vb9RJ3V/6/rQ9YDA9CKXIzjIz6V5Tq9jeWvirXPDOnz3Frc+IrdLi0uPNdvIABEwXJ4wQp4/v1t/DeY+ILs+JbiOWO4htY7CRS7ACdf8AXfLnHBwM49aS1/r+uug3od1kZxkZpsr7Y2KgMwUkLnGTXnHiWCbSvH1xb2ck6SeJrMQW0nmOwhmVsSMoJwP3Z3dOq03wVC2uP/xNhLJc6DZyabdMZHUSTAkFjg4OUAOf9upb92/9f1t949n/AF/Xf7juLPVWTS7GfWoU067unEXkeaJMSHOFDDg8DNV7TXJpPGV7oMttGkcFpHcxziTJcOzLgjHGCvqa84jtLW/8F/DY3qtMGvI43ZpWGQY5OpB9QOetdHcaVp9/8TNRs7pXaCPRIAqrMy4/ePg5BB4xVS0b9WvwuJbfJfnY7LV7q+tvsn2GxW7824SObMyx+VGfvPz97HoOTV0sv94fnXlNvcTXXgbwDeXV1JLcjWIIzK0h3MuXGD68KOtaF5ptpf8AivxnFcyXBSG0hliVbl1EbmNiWUA8HIFEvdTfa/4JAlql6fm0ej0Aj1rn/Bk8mo/D7S7i9kM0k+nRmVyeWJQZJI7159YrNpvwkh8RWN1dNqNwkdrNNLdOVSJrjBbnO3AJG7GQKbVpWFF3ipHsIIIyCCKAQRkEEV5pd2l94f0bXLvUpEh0q5igSG10++klkWYvtJDuo2hsqD9CaqWF7q+hr45htUjils7CG5traK4e4SJ2jfJBYZ7AkdOKXRspK56Rr99Lp+iXt/bxRzy20LSiN32htozjODjp6UuhX41PRrPUNgjNzAkxTOdu4A4/WuQTQ7C08KXmsWmo3U7z6I6zB7gukzFN3mEH+LqOMcGs3QrWLTLvwBcWU00b31u0V0DMzLMot9wyCccFRjFO1m0/L9Sb6Jrz/Q9OopkM0M2/ypUk2MUfawO1h2PvT6QwooooAKKKKACiiigAooooAKKKKACiiigAooooAKKKKACiiigAooooAKGAYFT0PWiigDKtvDui22mXGmwafGlpcktNEGbDk9c89+9T2Wk6dZ6T/ZVrapDZbSghUkKFPUD0q9RQBm2Gg6PYabJptrp8MdlICHgxlCD2waS38P6NBYT2EenxfZbgYljbLBh6ck1p0UAZEPhnQoRKItNhTzofIlIJy8f91jnJ/GrunafZadYJYWVukFrGNqRL91R6CrVFAGXpnh7RdMuftNjpsEEoUqrKD8oPULn7v4UX/h3RL+6lurzTYJpZU8uVmH31xjDDofxrUooAyj4c0Q3ttenT4/tFqgjgk3NlFHQDnpXFXvhC4ur/AFj7f4dF3eXs7vb6tb3aw+WhH7vcAwYFeBwDnHvXpVFAGN/wjun3NvZHVIEvLy2hWM3Byrvgc5I6jPODU8ug6RJq0erPYxm+jUKk2SGCjoOvT2rSoovqBR1nSNN1mBINTtEuokcSKr5wGHQ8d6iPh/Rzfz35sU+1TxeTLLuO5kxjaeeladFAGOvhjQF0yLTV0uBbSF/MijGQI29VOcj8KlTw9oi2NxYrpluLa5fzJYgvys397HY+4rTooAzdP0HR7CZ5rPT4YpJIhFIwBJdB0DZ69e9LpWiaVpUjyafZR25fg7ScAegHQD6Vo0UART21vO8Mk0KSNC++IsMlGwRke+CaaLO1BuGWBFa4/wBcQMF+Mcn6cVPRQBkQ+GdBh0mTSo9MgWykfzGh527s53exzzkU9fD+jLfJfCxT7THD5Cy7m3CPGNuc9K1KKAMm38N6Hb6XJpcWmwLZyPvaHBK7uu72Oecirdppmn2lgbC3tIktmBDR7chs9c56596t0UAZNj4b0OxnguLTTYYpbfcInGdyA9QDnp7dKs6fpWn6fPcTWVrHA9w2+XZkBm9cdM1dooAz59F0ue/kv5LOM3UkRikkGQXTGMHHXg1VHhPw6LO1sxpUIt7SQyW8YJxG3qOeDW1RQBm3eg6Rd6guoXFjE90uP3vIJx0zjrj3zVy8tbe8tZLW6hjmgkXa8brlWH0qaigDHk8MaDJpn9myadHJaeYJPKZmI3DoeTVq60jTbrTF0y4tI5bRQNsb5OMdCD1yPWr1FAGbaaDo9oZzb6fAn2iMRz8Z81QMANnrx61HB4b0SGxuLGPT4xbXK7ZY9zEMvpyentWtRQBly+H9Gk0+2099PiNtasGt05/dEf3T1FV10+8uPGR1C6hiWysrYR2RyCzO/wDrGPcYAUfia3KKOtwIL+ztb+zks72BJ4JBh43GQRWfF4Z0KJJ0j02FRcQiGbGcyIOgY5yfxrXooAx18L6Cq2KrpsQWwObQZP7n/d54p1/4a0G/uZri80u2mknXbKWXiQe46E+/WtaigDC8bWFzc+CNT0rS7UzzT2b28MQcL95do5Y4wM0eDNHtdM0qGRdJGn3jRKk6s4kfIGMbgTx3wDW7RQuoPoZ1roek2uovqFvYQxXLklnUdz1IHQE9yOtVn8K+Hnt7u3fS4WivJBLcIScSuO555NbVFAGbeaFpN59m+02MchtRthY53IPTPXHA4NN/4R3RP7KOl/2bALIyeZ5IGFDZzkehz6VqUUAZsWg6RFqqapHYxi9SMRLNklgmMbevSlsND0mxvJLyzsIYZ5M7mUdM9cDoM98YrRooAxf+EU8PfZbu1OlwmC8kElyhJxK3q3PJq9c6Xp9zpR0qe2WSyKCMwsTgqO1XKKAMebwvoE0NtDLpkLR2yeXCMn5Uznb15HseKv3ljZ3lg+n3Nuj2rpsaLopX047VZooAyF8NaErWLDTogbD/AI9OT+5/3eam/sPSf7U/tT7BD9sJ3GTHU/3sdM+/WtGigCJra3a6S6aFDPGpRJCPmVTjIB/AUW1vBbIyW8KRKztIwUYyzHLH6kkmpaKAIpba3lninkhR5Yc+U5GSmRg49OKjbT7NobmE26BLolpwOPMJABJx3wAKs0UAZK+G9CXR00hdNgFijh0h5wjdiO4P0p3/AAj2jfbZL37Cn2mWD7O8u5tzR4xt69MVqUUAYn/CJeHPsNvY/wBlQfZraQywR5OI3P8AEOeDUzeHdFa5vLltPj869TZcvk5lX0PNatFAFOy0vT7PSxpdrapFZhCgiUnAU9QPSodO0HR9P0+TT7PT4YrOXO+HGUIPUYNaVFAGXbeHtFt7Cewi0+L7NcDbLG2WDD05NO07QdH0+dp7PT4YZWiETOMksg6Biev41pUUAZEHhrQoLe5t4dNiSG5UpNGCdrKe2M4A9hQvhnQlNiV02IGw/wCPTk/uf93mteigCrYafY2BuDZWsVubmZp5ti48yQ9WPqTgVaoooAKKKKACiiigAooooAKKKKACiiigAooooAKKKKACiiigAooooAKKKKACiiigDBHi7Rd23zps/wDXFv8ACmN4x0NW2mabP/XFv8K4N0InL+9RSRAksTgjmvlXnGKS2X3f8E9xZfRfc79fGmgsSBNNx1/ct/hTX8b6ArbTNPn/AK4N/hXnaRBTu9/zpkkfzFtoNYLPcU+i+7/gmv8AZlDu/wCvkekDxtoJBImnwP8Apg3+FV5viF4aidY2nudzHAAt3P8ASvOfLyrP0XvVOCNZJi5Az2Jpxz7Evovu/wCCNZXQ8/6+R6wvjjw+y7vOuMe8Df4U4eNtA27vOnx/1wb/AAry7b0z2qz5f7tcDJPbFZPiDF20S+5/5lf2Vh/P7/8AgHpP/Ca6D/z2n/78t/hQ3jTQVbaZps/9cW/wrzjyCeVBx71t+HtLVX+2XCBnPCKf4RW2FznG4ipyR5fPR/5mdbLsNSjzO/3/APAOvXxhox53XQB6E27AH9Kf/wAJXpGcb5wfeFv8KxdX+zjTcSDnt9e2Ko2On3Dxq82xfQN97FdtbH42NTkp2l8v+Cc0cLh3Hmd18/8AgHVDxRpOT+8mAHcxNinf8JNpOD+9k46/uzXIXlnNDEBt3jJbcKr2lpPIzMijaRjB71yPOccqns+RX9H/AJmqwGH5ea7+87QeKtHOf3svAz/qmpf+Eq0faW86QD/rka4e5tp7eTDJtLHkEdajmiLIcrgdduKxln+Li2mldeT/AMy1ltB63f3neL4p0hukkv8A36apU8Q6c4JUzMB6RNXBKdg3dOO3atTR5BJC+OCrkfoK7MHm2Jrz5ZWXy/4JlVwFGEbq51T+INNT77yrxnmM0x/EmlKOZJf+/RrHMcci7JBlSMfSse+hdLqWJsYCgjHWrx2ZYvDLmVmvT/gkUcHRqOzudaPFGjnpNJ/36NL/AMJPpOceZLn/AK5NXDtCepIHbp19KURqEG3dn7wPrXnxz/GPovu/4J0f2bQ7s7Q+K9HG7Mk3y9f3LU4eKdJ27vMmA/65NXDGNQDw2D2Pao0X5izyMcdB29KmXEOLWyj93/BH/ZlDz/r5HdP4u0ZWCtJPz/0xb/Cl/wCEr0fdt82b/v01cCU5wc5zwT2pfKxk4+Wl/rDi+y+7/gj/ALLoef3/APAO+HivRyM+dL/36aj/AISrR8/66X/v01efL/rinA96esbDKnp69cU/9YcX2X3f8Ef9lUO7/r5HfHxVpA/5aTf9+W/wpf8AhKdI/wCekv8A36auCILAKrk45QDqPapEjIAZlPOdw45/Cqef4tdF93/BE8soef3/APAO6HifSSf9ZL/36anHxLpQJHmyZ/65muGRFX5m4HqKlRc553Z6YFCz/F22X3P/ADIeW0O7O1/4SPS+f3knH/TM0z/hJ9J4zJKM+sTVyHljGOAM/j+dRPHs5ILEHPPpVPPsWmtF9z/zEsuoeZ2o8TaSf+Wso+sRpx8SaWP+Wkn/AH7NcOQR82OM5IPanKvyfeP1xUPiDFrovuf+ZX9mUfM7IeKNI2hvNlwRkfumpx8TaUP+Wkv/AH6auKMfOz5cZ5xTJFIb5W7dxn8qf9v4tK7S+5/5gssoPq/6+R258T6SMfvJef8Apk1K3ibSVODLJ/37NcWq713dD79jSBMu2Wx68dapZ9i2lZR+7/gh/ZtDzO1/4SbSf+esn/fs0HxNpP8Az1k/79muLdPmHZSeAOtJyjBmGeTxikuIMU30+5/5h/ZtHz/r5Haf8JRpGcGaQf8AbM0o8TaUVDeZLjHXyjXEyRDarbRx3AzmnlRxjIXgsMdvT/PpT/t7F/3fuf8AmL+zqHmdoviTS2GRJLj18s0n/CS6VziSU46/ujXIbCECum0E4U9jTApyVIAB9Kcs9xcWlZfc/wDMX9nUe7O0HiLTP78v/fs0L4j0skjfKMdcxGuLjDY+7jGck1Kke5yQA2ep7ChZ7i30X3f8EHl1FdWdh/wkOmYz5kn/AH7NIPEWmf8APSX/AL9muT2YG0kNx+dDRhV6cfzpvO8ZfaP3P/MX9n0O7Ot/4SLS+P3snPT92amtNZsbrd5MjnacHKEc1xYVW4yM4GRnpVjSmaC7Zdo2SgHPuO1VQz3EyrRjNLlfl/wSZ5fSUW43udobyADO5v8Avk1Ul1zT45NjPJn2jNVc7ozjnisi+VftH3QSFFerjsfVo01KFr+ZzUsLTlKzudANf04/xyf9+zSrrunMOJHP/ADXMeWCOhH0o8sYO1Vx7+teZHOcXrdL7n/mdH1Gj5nTf29pv/PST/v2afBrVhM4WN3JP+wa5Rozn7gyauaMo+1yLjlQM8Y7Vths3xFWqoO1vR/5kVMFSjFtXOo+2Qf3m/75qvPrFjA4SSRwx6AIapySBB71kTstxcF1wyoCuR6967sXj50oe5a5jTwsJPXY3217Tl6vJ/37NOGuWBXIaT/v2a5jy1zjB45FWBEzp90rkZGRXnQzfFyb0X3P/M3eCo+ZuHxBpoYKZJBk4/1Zpw13T8E75Bj/AKZmuVmhIGJGI544pUG5sckDvULOsVe1l93/AAS/qFG3U6dvEGnKTlpuP+mRqNvE+jrndcOD6GM5rnWjx8xXcenXNKFH93+tJ51ivL7n/mH1Gh5nSR+ItNkBKtKQO/lGiDxFpMzFRcFGHVXUqR+dc4sa/wDPNT6VHdafbzod0KY5JOOaqOcYvTRP5MX1Gh5nUL4g0tvuTM43bcqhIzTm13Tx/HIfpGTXKQW0cKgKAOByOgFSOnGenvSed4nsv6+YfUKPdnSnxBpuM75f+/Zpw1zTyMh5P+/Zrlok+pJ6c1ahtt7ZYEL/ADp0c3xlR2SX3f8ABJlgqMe50cGr2czFY2kJH+wama+t1GSzf98mucZvscoaNMofvL3/AAqvf6jIyMLWNi54BcYC+9egs19nFqq1zLsjJYKMn7uxvS+ItMjnaFpJd69cRkil/wCEg03bu3y49fLNcbBbMpbezSHJJY9z61bEZMY6bR09a8x53iruyVvT/gnS8BRXc6NvE2lKMtJKPrE1K3iTS1GTJLj/AK5muWkiQpnaMenvUCKzrt4+XquKx/t/Fp6pfc/8yv7PodL/ANfI6seK9HPSWX/v01OPijSQAfMm5/6ZNXEyWpGSMcelRR+YpKtnHpWf+sGMTs+X7n/maf2ZQezf9fI9CtNf026kaOKSTcvJBjIqz/aFt/eb/vk15/axuArrIVcDg/0Na1vqcZAS4/dv6kcGvSwWeTqaVrJ/h+Zy1svhHWF7HQNr+nK7IzShl6jyjTT4j0sNt8yX/v0a52+uLeTaY3RnzgEc0yCOOTtyRjmpr5xXhU5YOLXp/wAEcMDScbyudJ/wkml7d2+XH/XJqibxZo6ttaSYHGf9S3+FYunxIsoVlywPcU7WNOS4QuigSr0PtWlHMcZWpOceW/a3/BE8Jh4z5Xc0z4z0MMFMs4J9YG/wqe28UaTcXcNrHJKZJmCpmJgCfrXn01oZQRjDA1Y8N+ZF4hsYZFz++GDXLRzrFyqRjJKza6P/ADN55bQUG03oeqUUUV9ceCFFFFAHk8p2ysmMgGo3ACHPQ1qNprcyNJ8xJOzFZuoRvCQrDg18fWptXbR9FCab0KxYKAtQTBiwxwp/WpUUvJtFWbqNcqq9F4rzp07o6YzsylOhFsE6ZqosYDbenpxWnKvmD5vTFVzDufAycDH0rOrHl0NYSGrFzwc1fii3AZwTjp71HFGcAdKu2sJ+Y9MD9ayhT5tLCnMWxgWS42MuMcmtl5Y7eIvIwVFHc1z99JPDG0sGRIOmPWoraK6vYkn1CQyHPEY4FenhqnsKbjFe8ctWHO05PQvSX/2i/t5pTttlf5VI6nsxrpVPHXg1y91AJU8vaNu3B9qitJ9YtFEMcyyRD7vmLkr+Na4TEzpOXtFe5FWjGaVnax1rhGUq/Kkc1naXICsijoshVfpWaZNSuPlkuCgb+4MCmW13/Z9yfMVjA/BI5IPrWjxPNXjNxstdSFRtBq9zobuLzbdmODt6GseVMqwyPfIq9/alrLEY4JBIXGMAdKY6qYtvcjjjpWOOUK9W8H01KotxjZmTOxikQMjbeowOKiFxcWty1xbw+ZA53MgbBHuK0pl8yJYiDgHqaRYAqluBz09a5KNOpGWj0NnNNaojttckn4jsZwefvkAcVKqyO7STE7m5IAyD6YqS1t90h2oACOvpWmkaquABXasJVxFnOWhhKrCn8KMry8MFVG5yee9MMTD+E59+1aFy23bHgE8nPpVJxJ1BbnqQa4qtFU5NGkajYwRsVCFT+HP50wx7k3KpbBJPrmrEBaQZbOQMAD/PNJLFyWSTYT0YCodFOOxam7lErlSF5xSSx/Luxyex5q+qgqS2M57daiePdlkHGeSDWEsPJamiqGdGhJLK5zzkk5qz5W7AUY4/Op/JAx0HsBSNHt5HI7YODWPsJW12Lc0V1hXeXzu3Z/yKnVP4Wye4NPAVQAq4Gc59KcqHrx69aqNNQ0RLmRRqxUhkC/hz9afEojGNrkdTk9fpTwG8wYB6DvT2VlI5GcdCK1UGle2xLkM+Tbj7rj9aMKenJHUdhTnjZk+8RjsBnmljiO3c2Qe+aHGT3RN0M2EcAAk+lR7MHgkY5OBU7MM5HJ9zSnGQ24DA6Vk47lcxEEwy5GAM8561GFJcEnGelW4YWfDDJXpjGMVL9nYEDjGOOetXChOWttBe1SKO3GfQjlacYlOWUAnuetTzQuxx90AZzioIt/nlGHyMM8+tZuPJL3h899g8ng7iM46k0u0KMFuM5x6VIsTSTNtQcepxSvEWjI6HPT3qopv4ULnXUg2rnG7gH5cmnyQjy2xxxzzwaekPGDkHvn1pxG0jC59R6UKNviQc3YhCOCFIIwMjnOKQqeYyG6enQ1MGKr/IelKmWJ5xnoCOtacnNKyYrjUVWyA5H1pcBV2hske/WpEj+dcnsc/WmTfe3KpIJ/GrqRcFcV7gq4zwScjNTYZlAIAAHbvUC5SQsykD61MG6bjgdqVOa2FIcFUsGyB7EUrwpIhjII9COCD603eu7G0H6VMsoVQowCBmumFOMnqQ2x1teyQKY7jAdV59CPWkAWUNKR16GlZVnG2VVZfcdKeGHCgEdvpXU/aSSjJ3itu5lotVuMUEnbyfb0pyphcAEE9aljjGeD361LtUdAM0o4d7sTmVRA2ArNuJ6E8YquLprSU7ldlf+NVzjHUGr3zbmG3j60jDafU/SpVLlalB2aDmvoyjvurxjw0MHf8AvN/hVuH5I12RBVHYCmzmQptT5foabGp6Fm9xk1S0erbY2/IS5DCEyAfMvzD8K0Il8yNWHIxx9Kq4VgyEcgcZ71LpE+YTCx+eM4I9u1dGCShVtL7X6Gc37ol3bbhlevWqCLtPsBjA61uNtY5FU5k+Y7cDHPSrxuEj8cRU6r2ZTVTwvalxwM4x6gc1Pt3MG+U5pzREDjB98VxQouxq5kXlhht5wae8W5ccHjjFPjUMFYs3PtTggVc9efzraNJfeQ56laKEjJbj2NOaHI+X171YCtnPWniPjdxiqhhU1ZIHUKKR7D86jcBjI6VoxIot1IqGQAcsAQBUJvlt0EUqsQPusBnNbUOShN8+xMrztYfeqpCgjJzxVV4w2eMj9KdHK1w/nOpVegU9h61M8ZznOABwtRVp+2bnFFJ8uhV8sD5hk9qkjVQQGGcelSgcc9O1G1mcADjB5A6VhChqtCnPQp7Srbduck0wRBX4XBzzVvaVb5gPr60MBgAVjPCWepaq6FSW3+Y7cAGqklsokJOfbb2rWZVKYOBjpUEMlvOMxSxyA91bNY1MJ0LjVaKSKVU5qwiRyKQy89wehqy0IU4A+uaYsW2TcM4PahYaUBuomQx2sahwqqpY9QKfDGUfFW1j+XmlMY3Z9q0WGcrOxDqAE+YSDqKsswdQe+KhiwWK0ybzo/8AVhTn1ruoc1K7S3MZe8Zt9bBbtmj6GpdLtNus2bheRIOamVZGOZMZPpV/So9t9EfesYUebEppbsqVRqm15HSUUUV9keEFFFFAHDz3EbMWLDJNZV7HNdXBVUwB0zXPeHri6vNSPmysY4uSD613GnxKV39Sa+fcPbo9i7pM56SzuIHwy7T1zSygxgbuSRXQ67GNiSqME8VkpatducOECjqa5HQ5JyijeNTmSbKG3LKccDrSwRgSFqsXNu8KMR/DUcA+UdvWuWdJdjSMyTYrSLhT6VPE28NsABXrUce0EErx7U7cqvlQQCec0Rp23E5j0jDHLAfXFORdwEYwPTFET7QVJzUig5/un1rpjBctjNy1IvLbeR0IqUw8Z5XHpSpuYMSpBJ5z396kHC+pqvYxFzMbGd3y4I4644+lV5YVZwCoJBFWDkEYJ/CmFCSOpycY+tS49xqQkFvHHKxj/SrG7JODnsafJayQhGChkzyR2qPdlc/05rNxUHytWHzN9SMnavzZODgD1pgdV65YHkjPQ0s7gZK9Kru3y9t3rTbVxov6ZcRSNIgb5wc4PoatXFxFAhaRwB+prlbuJiwaMlGHcHBpbVG3hpGZz6sc1uq1RR5Yoh04t3ZvBvNBlk+XPQY+6KBtYDLKW74qBpNtux6YAx35qS3YJnec56ewqfZBzC8ZDEcDkYoPzEN3HaleRY24JPc49arySFWBzuBOcAc89/wrOVJIakSZVXBbBGOnoaiuryKzt5J5fliRSzHrnH9aZJ+7ztk3deK5L4h3dwmhGWORggkG9cfe9/wrjrP2UJSSLb0MjxPq+oapq1vcafq0mmxQkgIG+V2JGNw78ZrobfV9QsU3XVzDdpt5HlbWz7nP9K820y9s70fZpJXWV3BLdj9K6Ky1SOO4ls3DTeT8rKTyyn/Cvlf7Srp8lRnFOvK2jOzsdct7nsY8/eU/41rCaJhujYMoHrzXDeWI1EsZDKwBA9vUVF9rkiUSRuVZSeQTXfTxEo+ZMce18R6FG6rH0I/XNSFtpxkkjvjoPeuDh8TXUa4klVwvG0r1HrmtaLxCs0kLM5iAP3QfvZ4ANaxzKivdd0/Q6o4qE1ozpvMZcgD3p4k3gFR35I6U7TUkvrd5QjpxhGccMcdfpWjBZyLCgbbvA+bb0Jr2qGDnWinHZluskZ5R2OSuPXNIseSd3I7dq0/s7kYYYpVtgvqa1/smVxfWCFEKwjYpbOM5NMbcSMMF9RjvVto3yNqnHemrE/IcfpXVLBvRIz9oit5ZYHeWPpg9ajjjBfcV78ZFaGzpxSSruwABR/Z6buxe2KoijPOOe9QKXzhhjng1ce3k2/KKoyiSLKuRnGRzWVTDKPQuM7hI21T0ye2KrNN8/JAX+Z+tDzPtPGe3rUZyU2hS2G5zxxXn1aUpPQ2hJEyyDoOvp3zUiqWC5Y49fSqYZCF3DJPI4wavWmZCd2CAcA+tFPDuTsxymkiykIZMYwp7mneWudrheCcEHtSmQbQB2qjqMm2WNi2MLx6V3V6UKcL2uzCMnJluRY2RsAHbwcHvVSRmUMo5BHGKqzXsn3reMsed5HAqaG11CYbvLjjU8ck5xXDOHtX7id/I2jeO7ERsHBOCe9So7t82Me1SpojMwkmuCxx0AwKsf2Thf3dw6HPfBqqOBrw+zp6hOrDuUPNkE23c2zIyOxNWg67sjj60XOnXaAtG8cv+yflNUZWLN5ZVgQdpA7kHkV0cs4fGjO6lsaaXGwbd2fU0oul3EtxjpWXGXmJjywUdiMZpiyS27gGNnQPgkc8etNVZW20Fym9bTR3MZkhZSuSpOe44obt3984qpYeSkIht8LySBjHXrT/NKNz+tdqScVcx6lDWtc0rSyEvJT5rHGxAWYfXHSsmLxtp5iDC0vCTnCmPHFUfGWyxvzfW5VFucm5B5ywGAR9QMfhWGt3b3B4OMjOBxk/Svmc2zCvhanJTsvlciVVo6iDxppnn4mt7iEZ6sMit+GVbxY73TpRIO2DwfY15VqdwjZT5coTjHQ1e+HGvNbanJZFiA43KM8DHUf1/CuHLM4qVKyp4j4W99rMiOIaZ69uZU3FTwM1UjuWkBJX588r7VNDcy4G6Pep/iH+FElpHK3mxkoxOTjvX31ahKSTiyoTXUFZduRT0YM2OOKqSrJG4Us7MTxgfpU8CHYXk+9zgY6VzRg72satqxPIVDKAaRmRfmPQdM06MqwGMY/KrMcUSgFvmOO9dMaDkzJzsV1/3TmpCOmKnIiz6UhVf4Tmt40eVEc9yqy1Tmh3Ej2OPrWmy8VDJEG4PSsp4fmNFMqRRgYXjp2qecYbHbHFSLAnHXilnQcbTnjvTp0HBNClO7KqYZffPauc+Id5Jaw2NjZ3ElvdTOXDxtgqFHHHcZ4IraeYRXbR44DDn1rzXxjrBvPGUsoYGCBhCnccHn9a8TM8YsLh5SXxPQVSXIkzc8O+Lpp72PTdYRUlO4LcAbVYjsR2rseMbs5+leV6nHFJKY2w+QSpHfJrqPh7rj6hYvZXTb7q2bbzwWTsfr2rz8szF1pezqat7P9Ap1r6HUTyiMdM1xWoXkWh669qPktroedH/ALDE8j6Z5rrb7OGcN0GMV5z4vDXOtWrb1ZYoDuDf7x/xrbN7wouS3WxtKVo3Ov0/WJB8sjmROxPXHsa6C1kS4jDRMp45GeR9a8xt5mkiQLJ7Y9qvaZ4js/DesW9ndNmHUFLySDP7ttxA/CvEyfNpKq6OId4/l/wCFPS7PSo1wOaU9abFJHIiyRsHRhkMDwRTh14zX3Kpq2hTkInB6UTDIpQen60jDLDvTVPSwubUYUqzp3y3sWe7YqN+lS2P/H3D/vCiNFc6a7kzl7rN+iiivdPLCiiigDyOS2ttPnaSBdolGSM966fTpl+zo3UEDFcN4ge4mKx24zITtUVf0zU7jR7BbfU8ylBw0fPFfPuvGnJq2iPW5XLU6XUZPMuOuQF4FQ242ofU1z2kazc6rqFwy27rbrgRsR1q3ca/a2d+lrcYXI+Y/wB01z1sVShD2lR2Vx2cdDYuoh9lEjZycisiLYy+jD1q7d6rbs0dvDKrZP5ZqsIoWlJGWBPXPSm3Cfw6mkW0tSOGQbtnOakacfZw3UoSvHWm3ELeYWhyXBHAHamy2dzsbOFB6msuSSukirov2lsZws3mFRjgDvVy3s2IO5sHOKy9BuFSzFt5hd4iQSepGeDWzBcrvG7AB4z710wULK+5jKTuyDyXjYhu3600tsZc961po1kUSd+1Z15BuYdCewzRKnKGw1JMn0yGMx+cQCzE9ece1WpYo2UfKAQcggd65ddVm0i4KTwmSB2ydp5U+1bNprFldf6mcE91PBrWnVpyjyvRilCSdzRhKvujbFUprORGPJI3cewrMvrtodUW4t97HBjmjxw4HTH5nmtn7ZG9uG3fj3HsaxdSnXVpboai4fMzpoCwY5x2qjPb3TAtCuW7DHFbb3EKg5xjOcgd6hudRtIQDLIB/sjk1EqEGruVi1N9jnpHkDMJIpEZR8w2n9KUJI3JQAYO05610NtqVjM20SpnpyelLeW8Un7yPy1U/wAWeDTjh76qVxSqeRz32zHy5HXBz6dDRcXihTGsmHHQHq3rTNRUxzmFlAKMx8wdwTms+7vNLleO1XzpJxkmSPAVT2znr3FZTUk9GUpI1rMSXaJJ55ijBwvcnFL4mvLbR9LS8+aVvOVGVpcEqc7scdcAnFcpJ4ht9LKRLI7xSNhSRgqff9aadXtdRjiluPLkTPmQ7xnHbOOmetcGMzGlg6XK177IqScdbnTrqml3FktxaX+5SAwEsZVj+nWuJ8ea1v0q6tba280OuCz9F561YvtctUD7pyxPQAZrj/EeoNdWrS2+8qPvgenrXi18zqV/dja3kcFTGy2OPa48uYywZByMrnpWjbapHa3iXAd2YDP0PpWBqztDKl1DGWX+JcfnxVOW681yyEAdvas1h1URxKp2PS7fxFIu10zLbPzt3YI9QD2PWtu01KC8j8yJlbYBuzwyk9MjuPcV5Dp+peT+5lP7qQ9P7retbmlal9lu0kyHVeGXP3lPUVCpTpadDOU3c7m+YK4kyN3QjbUJ1BLPRLm+uHG5SsVuG/imY54+gBNZGo3Q2KY5d6sm5Of4fU1neLReTeEtLubKPzoLKWU3u3lkZyNrkf3cDGe1YU6XNVNaU2ndHeaD4s1x0Ecd/KqkDnIPFdHb6xfxTwX0N5NcSxcmJpCUlHTBrxjwpqwOFMmM9hXqHh0xzvBbQvm7mcKijtnqfyp0PrFCteMndbanVDESb1PWfCmrS63YyXU2nyWOJSiI7Al1AHzcdOSR+FbQTjiqml2i2dqluowEGKvL0r9QoKfso+0+K2ps5XGFM9eaRo9o3VKaRxuFaiK5iZzlRTfJKnnrVkA4xnApXI2+9KyHcpSxBsZYrg9RVG8tcjftycFR3rQuDtBNc7r+uJYROwUYUZYk8AVz1lCKbkXFtsdNEUjLcEgdvWs2a8aCfyvlZ/0PfH5V5xqHxo0aPUDZJIZpd2MQoXyfT3rXHiu6vrKK6FtDbkZ+S4ARkHrzXh1sTShq3Y643W52F1MfN3L8oz+AH+cVNptyrW3ysNwJzz7153qXjCG3VRDqkG7bl3K7lJ9AM1jRePpbOKO7doPs08j+VKgyrFTggjsa5446m5Xg7jTVTRM9la6VRuZsAd6mtreOaTzbhvvDKgt/D614jN8QpriJpxcbdrYxjCisST4o6payTj5Lvn5GMmAnbA9RWkcdCT1Vy/q8raH0vbw28ZPlgBVODnjJ4qdLiNFVehboPSvlBviv4mu5Yx5kaFVw+xj8x9Rnp9K6DQvjFqtjHtvLMXxB4LkBgPqP8K645hTg+VxsS8HUa7n0rG+4HI4+vWmSorfLzj2NeV+Dfi5p2uanDpk9nLp9xMdsRdwyO3pnsa9KgnkZfm5FdtOtTqxvHVHNOnKDtJDLp7hkdVcbMcg9ce1FrDaeUhVVY8Pux3qcNHJG/lmNyMqcMOD6GuY1PXbvSWVr+zMUDMR5oO5QB3onywXNLbuEb2N+eNYpdzEk44OOo+tFxZF/mHzYGcZxVSx1qzu4Fmt7qGWNhncJFx/OmXniTT7RGaS+tU2jJ3SAYrJ1sGk25qxm63Yd5c8cg2ghh3NWLhlaIZUb+59awbPxzot9O8UN1aTlDghZcH8M9a3opLW8iEkMoyw6UYerhqztSmm+we1OH8fQSXUAjQ4ODiuT027kvtOErDFxbN5Mjdc46Nj8K9N1OwNxcA4+VQc8Vyfh3TDpvjCeABTBcneVI7Hr+teJnuXucoS7tL7zmqSvI46/vNs0i7gSwzj0xUvgiaOTxekeck20uOO4Xmum+JWj6alpJcRokMqg4dRj65rxrTvEbWGt2+oQtzbS7gqn74zhgfqMivFq5RVwtTlZlF+8rn1t4ZuIr7SYZN2H2gN9a1QgFeceAfEmn30IurGXdZ3DZ54MT91I7V6FbTrKgKkV93lWLWJw6b+JaP1N07aE+xSQ20ZHSo5IQw6kcg9asRjIp2zNd7gmWpWKyx7adUpQ0woafKkPmG55p1JtPpTwtMLjDUEzSLyqg1b200rUuNwuU1uto+dSPXin+crpleQehp7xKTnHNRPH/dOKNtBM4/xbcXVrqBePPlMgbIHAPTmuNsbGOW5VpFHzHPPPeul+ILSLNbwiRsSEkgdOKybR1ghknmby44VLu59B/M1+c8SVLYr2MRTl7Sy7GT4okW31C3i4X91gewzVTwnqq6b4tjkkf5bjMTH3I4P58fjXK694k/tvUDeCN7dAuxUJyQozgn39ay57xWH+sKsuMYPQjoa82k50aikuhzuaUj6SvGVbclpCVIyPcH0rznUJmuNYlaNQEXgZHUf5NM8KeLDqOjixvryOO7XhXlbaHHrk96bJe6JYXJW71S3eYnpES4H4ivZzLHwxFFRidrqRlBWZchtpLoOiN5XB+f8Au+9c74lsWltfO3oVG4KxPPHOK0dX8RWb2ostJbdG/NxOVILD+6M8/jWXqTyS6OxBDfvCTjtxXzai4pd3qYOd1Y9a+G7M3g2xGSSB1z1rpM4HPFed/BDXVvNEbSZZF8+2Yjb3x/8Aq5/OvQZ2ULhuCa/S8uqRnhYNdrG0HdChxu21IeOlR2yfMz/lU7ruA55FdqNCAh3kXnC45q5Z/wDH3F/vCoigOB0NSWYZb2IE5BYVcF7yJk9GbtFFFeqeaFFFFAHg8OpR7oLrIyv3lNdPIltexx7ip3gEqOwryu+uorK4824L+Sck7fWrOl+LWuVurOzcvItu0iMD90D/APXXweGzSFeh7aXzR6nMmtD1qFYYYljhRUQDgKK898dweRqKSRszNK3OR0J7Uy58XDw9pkEeoJNIqAL5g5yfeksb658UwpqrWbQWOSLcu3MuP4senWuDOsXSxuDjKn01/wCAZyuo3NnSJo/s6qEJeMqpk65wOtb1okcIljV887gT6GsGwtZLdTwdo64qTUb6/t7Z5LWOOVtuNjcZFcmVZ/GnBUsSrNbMuEro2yzw3LOzYGKmF0kkZLSDOCNp9K87n8TapeDc9v5bKMMM9DVO41q9jiJF4ycegNfSrG21S0NbJnaXRW3ufOgZg6DAweMd6rX/AIitwn2e6uEiPU84rhLTxY3lA6hdKsWcLI3ynn1qtql1Y3JaRb63lX1WQGuerX9orxRpBK+p67oni208rybibeQPkkHO4e9WIvEOnXCNMbuI4yMIckD396+aNQ8TRWQlksb8xhQUZY25YegFaXhnxXpmp3UdoZEs8oMCVwAx7jNa08XVsrq45U4nvOp31rcxBlHBBOW6n6ViNdRgnykGO+T0rn01bT7ewDXF/GkUQ4ZnyOOuDXPv8RPDaSsn+lF+i7I92/6VtOpzvV2CK0sj0jTtQuftIV5I1j2kuxbGKPEWrjTtMef7RFEoU5VpNu/8a8D8Q+OtU1TXl0y083TraRhGquuHYnu3oK29a0S+urBJLprmTylCgO5f68/WuHF4qNOPKt2KdT2a5rXPRbPx7p9zdW9jbTtNdTfJkD93u9MmtrR7i3u7qWK8XzJCBwT0we3rXztMmoaDeQXSwzRyRSLJCxTIyDkfWvS/BmuXPiSwn1CVEiurecKVjGAuRkH3zyK4ViqlFqrPWC3OOOKlLfc9Ev7KGRtsQC7mwBG2BnrzWKyaoryyRXpjjUHbBLIcAD+ID3rmNX8VPohY6gYk3HggEE+3FcrqvxolU+VDpEV1sI8uR5CuAPUflXt0alGquaLOiLlJXR0mt67HbR7IbyYSn5pEjJPPuT+Neb674k1afVClvezxxqNpZXwW5z/So9I1ubWGnmuGSOXJLKBwc1Lp1hZzarBDcymCOSQK0mC2CenA9en41z1b83NsdcLJHR/DuxvtWuZJLi42u5IVpySNo5fHqTwPxNdvrSr5hRUUIvOFHAGfTtVXw9apHrsUEaiOG3gfyl/ugYH58n86NTkmad1BX5nJZScZAr4jG4j29fyPHxNfnVzFuZNsjBmYd1PPHpWfd38tvJ8wiGeoz1HvU141xLJvW2RTk9AeP1rntVWUOW5Zc9R2rroU9jynK43UprcszQyHBySrdvYHvWBeyGOHzFUFD0+tT3aySA7GGwdaoO0q/ulZSPQrjmvZoQBEAvY2H7zKn1xWpYagysrBs4wPrWVc2vmLvUjd1K9KpAzW7blU7fbmur2cZoD0OwujdW43NnZwQe9dd4LnMV4siH5T8sg7MuOQR3FeU6NqgDoCwWTjr0YeleoeALSa+vkmBaKxDL5svb3Uep4x+VeNi8LLWMdOxtTTb0Oe+MWl2fhPVrLWtCMcNhqJYGBDxDMmNwAPYg59ua9K/ZutbvVGl8TXSnyiPKtd3c9GYfy/Ovmzx3quveOPi5LpcsrZN+bK2gQkJBErEcA98AknqTX238NdMttI8O2dhaR+XDBGEjTOcAV9ThsuiqlNVNZJXb9DoUVzXO1h+4BnNSioIulTrX0ljoQtA60UyWVIYzJIQFAyTS21YyRulR7jkhhUdne215As1vKskbjKsD1qVsYzTUk9UOzK1wu4ba4X4p+GbvXfC19p9jN5E9wgUOTx1BIP16fjXcyMFOTis/U7uMRuvmbCAcEDJzWFdw5XzE8zR8yatY+GfhfphW4uIX12aPIeQfN/wFewrhV8WaVeo895ePLKc5O45r0744eJNDjtb218QWtpfeZbPFG5hXzlk/g2NjI5Prjivlcn1r56lRo4tuaTVtNTKcrvc7LVPE0T3G22ZxED3612/he8fUvhnrqW8Cz3dt5UkICj5dzgFs/TOa8V3813vwU1yLTfFgs724MdnfxmBwWwu4kEf/W98VeIwqo0nOmrta+pVKXJJMge81TyTG0LM2csoJIz9K1tI0bxHqkcIXTxEJG+Te2Mj1x1r3C/8G2d7tkNoiv/AHkUDcexrU0u48N+FbNJtensbLAwHuZQjN9Ae1ebhsbSry5ErHpPGOx5tofwo1S4IaTUUhz1whIHtXSTfCF44N66tK7bevk8Z/OvTfB/iPw34qEh8OajZ3aQttkEDZKE+orqtUs0j8N30yylJYoHdSAMggZ717Ect5k5TZg8dVvoz5T0nS9VsPiLpWjSQOzG8jYSqh2lA2S2e3SvqmTVIIw0YikdcYYhTivIo9e1ZEAa8ZMjkxqoz+lQXWoXF0Ss11cyjHSSQ4P4V4EM7+rxcacfvIqYz2jV1sdRrPitdJ1G6GiwRxeaw8za24M+OvoPwrIvPGWs38IhurW2nj7rIpIP1xWbagN99Fx6Y4FbmlW9ux4UsMZ6gY+pNeJVzLE1Xbmsn06HPKs5u7MA2NjfRHd4ftk39RbzSIc+xBrkvEXgS4ZDJoVzMlyT/wAet6+Qw/2ZOmfrivY7Qxw4KwpgHcdrjNW3tbO9GHhRQwwQUABq8PVqwd738mZy1PkfUdd1zQdQex1K2mtZ4/vRXCY/Hnt7ivVv2f8Ax9Hf+IksZ7qSNlUusJkJVuxx649K6v4neCbLxL4bfTbzYs6nbp92RlreQ5wpPUoSACO2a+OZbzVND1l4xJLaX9lMVLISrxupwea+owNGljY89JctSNv69CYxaZ+lM2pWwtSzMntzXknxG8c6L4bvBc3l4Y7x8CCFOWIzyxHpivnC0/aA+IFtp4s/tlhMVUr501mrSDPfOcZ/CuB1TxHf6pfS3+oXU1zdSnLyyNkn/PpXsVaGJxMo+0SSWunVmjR7z8Qfi02uwfZdNWVIjw0jjBI7gCuGTUEZAF5B9OteajWJl+65H4006nOefNcfSnVwU6rvIjkPaPC/jLVvD115mmXGEdgZIH5jlx6j+tfRHwk+KVn4kuvsMlvLZzxqGlVjlQM4yp+tfCkGp3CnctxID/vV6z+zdr6H4l21lfXQjW9t5YEZj958BlUe5K8VxVcHUwt61P4lr6lpvY+/reeJkG1gasBlxXDeFtV3xi0nY+fF8pz/ABDsa6+CQCIM3fpXu4TEwxNKNWGzHa5ZYr1pnFRmTd9KcjZ710XKSsOKjHPFNXinbqaW4pDBzg5qpNdQpKImkQSEZCk8keuKknkCqT2FeHfE/wAVWelfF3w6sd0ouprWSKVM4G0t8g/Ehq4sZjFhYqTV/wDLqO9j20Sqwqnc3E63kaJGhgKkyOTyD2AFc7pPiS2uYFbzQOOhPSjUNc8xDFZjzZOhI6L9amrjqMaXtHLTcXMZPihmv9bVVAMcQwTnp615h4u19tQ1w6PaBks7SQpJ/wBNpB1J9h2rsJNUkur6Sw0/M2G/025QZCd9oPdj0PpXmDSfaPFmp3UbELJeySJj0LEjP4EV+c15vE1amKmt9vJGFWVo6B4tspLC7S8jI8m5HJX+Fscj8a54yTFiFO7HTivV9R0tdU8MXUfl5kEZdD0O4DIryvT1N1e21jB+9u7lxHFGDn5j3PoPelhpc8LW1RHLcu2PnPgEsxbogGSa1otPm8tWuMWoboJBhvyrT8Q6jpfhGJLLTEEl8qlZJyPmfI55PQZ6Y7VytjfXWp3omuXaT1qZxck5LYmbUdDporOW2iE24SR9DIh+XHuO1a2nnzEeMDPmJtbmrXhaaW0b5likjlG1gcEFfQj0q7c6Wmn6/DJagm3nXzIyT93sV/CuHmjUlyp6o0jqrox9O03V9H1SPV9Ik2SKfmUHhx6EV7L4UvI9asFvGZ1uRxKjfwmuMt5rW3s5JZpESONcux6Cum+HzAWLahJC8IveYkcYYRgnaSO2ev419Rw86iq8t7x6m9J2eh1iL5aHGDmnAZHvVS41G0treSaaeNETliWHFZlv4q0W7mCQagmT/eBFfXVMRRptKUkn6m9zfPSnWvN1C2f4xVXcHgBjdWBHBHINT2HFzCuAPmFaQl76FPZm/RRRXrHnhRRRQB8jeJNWsoVjsJebuSQbs/dVT7DkmodJ0C1hF1f6TLNFdXUJSNJHzGm4ckeuaz/GPh5YYhdL5iXAJZix+YNnNaPhDU1ngtXAfDuY5FYjIkUZOPY9a/II3o0v3PzOmnNNuJueItSt28M/6RbxXd5HEqy2+3cruOD+FUvhj4r0yOG5TWL3y76WXEVoyeWkSAYAXtWt4r0+1gFtdDEbzKVK9iR3rlLjT7K4mWaeyjuWiYMqk4GR7ilWSoTlSkt+3n5GM6r5j2K2uYZIfMWQBCM5Y8VTupgqk/K644IPWsrXF+1eHUNodqsFkZQf4cdK5fQ9d3arHosrESTq3kAdmUZ59iAa8usnVjypXa3N+e1kbF/vPm+T8u8c8V5V4yv/ABla28sFvpyTbiQtxGeVH+7616ebiTHzAHnBx61HdwpPFhlLK35VeBzathEoP3o9mHtLPQ+c9X17X59LFhfWUpIkDGQodxxXNXN1PA+EWVD3ABFfRup+Ho5FLKoJwTXHah4cTeWa3BOehFfVYTPKM18Jf1proebWkcrQM8jeWSO/Wo5GjjXDN5hrvJPC+RuYYA7Cqk/h+NTlEBA6nFdazClI1jiLnIte61dLDZ20tzIiuDHCGJyfpXsPhDwbqFrosV7eWxGozDcy4yYh2X2Pc133wH8E6fB4dTW5LNGvLl2KSuvKIDgbfTPJzXpN7Zx28JMOy245YdT+NegsJLFRTkrR/Fg6rZ8/afpCnxJBOTCL4K0cRlkAJ/3cnlq23GtWt00Fw029jwd5GG7GuO/aF8Oat/atheaf5lzbrlVSDl4nzndxzz6+1cf4d+JnjDRZFhvZRqtuhwYb1cuMej9QfrmsP7Og42fQzrNyseoz6ncKHhkaRWzk7ZCOfWun+Hwjk0u8uri8WS5uZgNuMbMDAGe+eawLRtL8ZeHV1zSN0RJKyRt96KQdVP8AnmsS11LWPD9yFScwxhhlcDY317/4VyY3JXOk1FmEbp+8eg+K9HtNStJFlRGwNpVuhHtXinizwReaX5lzp++8tl+8gH7xPw7j3Fexafri6siySMIy64dcdCB1HrmkuoolVJto4AByf1FfN4etistfJLVGsaji7o+b/wC1k0/E0UoWXpt7/QirGleMrmTW9N80KkS3cRcAdQHGa9Z8WeEvDuu7jcWIim6i4iwj575/vfjXmHin4a3NiPO0m/8AMT+7OuCv4ivp8JmeDxEeSfut9/8AM0WJUtLnvejSFNfO4bi0LqOenIxUusQrHJ8uASfnc9Se4FYvw2vGv7nSpr6RHuHsys2xhjzVwCTj1wT+NbfiFAJBukJzIRkeh9/b+tfF1qfJV5X0PPq6Q+ZjXcdrb7PMPzMu5EBwWGerHsK5jXdQjaaRnt4NucLsBX9a7DU1gSSX9yJNjFd23JAHHWuM1xY/NeZlcrCpfaRxu7AD64r0cI7uzOST1MnS9PbXtUjsLSYxZy8hIzsX1P8AT1r2rwj4S0vTrAQx2MMwAOZbhFd3J65JHH0FUfhj4bitdEtrpgTNdKJ5nIwWYnP8q9DjjWOPCr0HFfeYHBQowTa1NoRPI/iR8IrPWY/tXhq4XSbwD5oCT5Eg/mprwTxJ4Y8XeHtWj03UNPuknmcJB5YLrMT0CEcGvs64AjRpJHCL1LMcCuG8UeJLWZltLJllZG3CbaDsbGMr6HqMj1rDMcVQwkeaW/RGjgmed+EfANpY2ttL4nka5vQN8tqjjYp/hRiPTv8AlXqGkbJFjit7eO3hUgKkY2qMf5FclE7tL8m4k4JrotOdkdXXPqQDXxlTGTnPnm/8kaqStocRP4Ol079o8641vvsNVjmuYGT+GUr8+foc/mK+mvDm0W6KvHFcEiC+sEZQhuIctCc8g45Ge2elbvgnXIruJkLFJIm2SxsMMjehFfXZbjY1Z8z7L8ConfxGp1rNguFIHIzVpJq+iTNkXURdvHFUNbj3QFBwCOamWU+uKjuP3gIY5zSmlKLQ4tp3OX0yW3sb5YI3lQyScqR8hJ7Cus3Hy/fFZMenxicSP8205XIq+z4XFcmDpTpRal8jarNSdzB8W6sum2Hnlgvz7Bnpk9K8n8YeLdZsbZmkaIRup2snOfxrsvi7byXPhK6WNdzRypIAfZgP5E14p40juJfDkc7SEbFA2enFeBnUq0sQqcG1pc4K0rHk/wAR9Wl1rVt0jlhEO/rXEyj0rrRpd7q+tLY6fbvcXFxJtjjQfzPYe9YGs2M2m39xp93GY7i3laOVT/CwODXdg0oU1BERWhmHoW9Kglk4qdz8hFUZ2xmvRgrlo67SPip4+0q2W2svE12sSDaiyBZNo9iwJrA1vWtU13Un1LWb+e+vHADSzNk47AdgPYVijPmZq3p0L3eo21qqlzNMke0d8sBirjQpwd4xSNEfU/7E3h26t7TVvFNwrxw3my2tgeBIqElm+mcD8DXtvxP8RCx0SfS7Qhr27Ty+D9xT1P5Uvh2HTfDnha1tbO1jtbe1gWOKBTwMD/HmuMl3arqUl7M2RI2FYDt/n+leJneavA4X+9LRGbMyOLOmWhkQblQxHHGduP8AH9Kh8pd3AAJrZ8YRHTbbTvLVmWVZAcL3+XH6ZrmPtFwZhiNlB4HBNfEUqcqlOMrbkPQ1bWM72jByW5wew71ft52RAm3ywWPB5wPrVCzkkifdPE5dsFW24HFOnumeYlzkE5PtUOnKLs0DdkbVqTK7l2CQxJukf/Z7fjVEXuo67IkOnyHT9NRtomPLyH1UVFdzbtLstHViJL5vMmKHkIeQM/QfrXYaBopmaKNFCIo4H91RXt5Plaxc3OXwpjd9jn/Gmltp3hMT2El4+2ZTLLJKSzev4V8u/tD+Hr64+KN9eadZEJdQwzy9B+8KDcfxxn8a+w/iGI3trPRUB3yTqzHPCoOWzXmPiDQl17VbvU7iMR27kLAqjJZVXC59OAK9LF4yllmOfsopJRSa6dw5nFXPlPR/BWt6jeCBkW3GeWY5/QV3X/CkdQmst9tqv7/HCyQkKT9RXtnh3QbLTtTMs1oGhbA3Y5Fep6RpNjc2ayW/lyL0JGOK9fLc2WOV4uz7AqkmfAXiXwX4m0C6MN9psxXPyyxKXRvoRU2lfD/xnqNv9otdEufKIyGkwgI/GvvW88Dx3jbo3EY70k/g+1tbXyyobjk+tey5ysaKXc/PDVtP1DSbx7PULeS3nXqrDH4j1punahdWF7BeWkzRXFvIskTjqrKcgj8a+o/jd4DtdU0mXEINzAC0Eij5l/2fcGvms6DMhO9sEdRjpWUcRFq1RWZblFH0p4A/aH0K60yJfFK3OnarGMG6gjLxyn1wOQT3Fe1eF/iz4fv7eFv7Qe4LlQCImHB6EgjgV+fp0ydCdsimvf8A9n6Oa/0q2lm+b+zUcOR7HEa/r+leBi6Ky/8Af4WVtdY9NfIhTV9D7L0/UobyzS5iDordN4xn3p73qp/EKwNJju/7PhXBztHGPauT8T+IbnSdT8mUEKw4Jr3lUkorm3N172x6SdUty6xh/mxzVpZQw4NeV+HtSm1a/V4VbajfM3avQo5vLiG45wK1UroctBniS/Sx0uad5Am1TjPr2r5F/aK8u78Z6ReRxyx3S6epZw33iJX2sPQjn9K+kfEEzavKUyfs8Z6Z++3+FeR+J9Bh1XxbNdXQEkVvGsMYHIAHYf8AAia+LzPNL473dYxTXq2c9Vuwnwp1TVNSsDqniOxtxYQ/L9qLlGnYDpsHXtk1seKPij4W0+J7GJSCVIKWb4fHuR0rzL4za7caTDpXhCyk+zfZ7ZpL6OM4IaRyyofQhcZ+teYxSYPy4rCngalVc7lyxetl/X5GEqjjoema18RdU1WH+ytHhXRNLxtFvbsdzj/abrzTfBN39nv1WQlozwQTXC2UjgiQH5ga6rRLhfLLbDvHX2pYqiow5YrQwlOUndnvPha7Se2jUHduX8Ca4Dwt4dm0v4p6pdeWIYbdbh7dT1O5RyPQDcRWv4Gu02eSkhHGVyM8j+lX9cuDN48unVkRm0t85PRsZ/pXz1GpOnzx7qx0wl7qPHNY1SbVNUnnZidznknsK9N0Tw/pVpY28t1HOrywpKpik3ZDKOoI9c8V5FZoGCEtweOle4ajcxLY6fcZCxGzX2C7RzXuVYRS9kiKLTvzalq1XTYCGivp0VV4DxZx+Rqze6lY3VrHBFMZBCxkeTBAQYI/WvNJ9ee9u3lVvLgHEa+o9T9av3eqL/wr/ULi3+aeK8RZwv8ACjL8rH2zkfU15kcvvU91amsHd8sUbn/CQWTapbRX1rLPp0bFtgO1JGzwz98D0rpdc8ZvqM8VvBcxKq4IW3Y8DHc/0rwN9buLhxHHI7v0VU6mvRvBdrbad4bF9q0LRXHJC5+Zznge9fTUKcqFJwWi7nsKnSox5i5q3iK6s722W4upJ4ZJSsgkY/KMY/rROVgkMW0HB4YHqPWuX8R3kur3qzeSiBCcY7D/ACK39Fhe58PTW7KfPtUMkRHdf4l/Lmvn8dKNSV0zy6uJVSo2j2H4P6q11oE0UzELDKVRmbqK7O3uA+rW0ayD744Br528P3FzNp0unW0zx3cT/abQBivmcfPH7njI/Gu5+GfiIXWs6XDJI6zyXAVklGG9+tfV5Pj1KjCk90bQs4vU95ooor7E4gooooA+WfGv+hK8d/JE0TAncGByPrXHeDdpNxDbxxybbzzxNn70ZjwMVjeIbO81K4KGSV0yQwLHGM10/wAJtLFz4ouNMhkVorW3tvNX0Zi5x+WK/McNhYyjKNL7XQ0pX5rnrtroUetabatcwgqqAgHqMitG18G6dEfM8lQ/qa6rTbZIYFVFAAUVPKmBnGTX3FPAUYJNxTfcpUk9zhdS8N3oTbp7AYI2jHFcLqvw41y18Srq1hHHI6yrMpL42YPSvbHlmjUAID6mqoupGn2letePU4fwfM5K6cjb2V9zznU9KuYbqSQQMI3O7kcCoEt2WHBXHrXrZtxOm2RQynsRWTe+E7KZ96vLEO6jpXy+O4LxMbPDzUl56CcUmebS26sr5BxjmqkfhTVNTYtDbFYv78vyhvp6161a6Np9qoEVqrsP4n5qwAqTquxnkI69hXoZdwf7PXEzv5L/ADJ5TzLTfAM1tIJL6yW5UH7qtkH2x+ddXZeD9KXrotoN6kMWA4B7V1nksR97morfTI4b1r5ppnlKbMM52gZzwK+qoZXh6EVGEToVSy2Ma+s9P8O+H5pVuHtLS2j+VU6KOwUetcj4S8VQa3rtxpd/YT2sSbVhmunUmRjnAwOBnHFQfFjxFPdazH4ftVQWkRSS5Zud5yfl/SuZhnafU7lk2LKkKTLjorI2R+H+NeHjs4hTxSpQV0tw9so3XU9YvdALsHtViRgMZCgHH1rzvxR8GofEFzLcXxso3c58yOEiQ/Ug4NeseF9Rj1XSLe8TALoMj0PetKRMjoa+mVGnOKfQhVWeM+Gfh1p/gvSLmwsJZp/tEolleX1AwAB24rnPFOgLKr5wv1r3e9sGuMqqgA9z2rl/Gmi2kFnG6Kxk6E+vvROnaOhFrnz0I7vTXkhjuMsgLwMeqMP58VtWWurem1aa3aMyI0chY4VmBGSmex6/Wp/EdmsNx5rLxv2D3ZuAB7k1zmrMkurR21sAILZPKRR046n8Tk/jXyObKKfKt2ZYiSgtDsWhO5TgSREblPt71Uu4WkRlVSwxhh1zWfpt5Iu1VYtkDIzxxXQamJI7+eOMHyz8yqOuCM18pOEou5wqfU4rwxfjw34oW2nVY4ppd8TA45I2sv5cj6Yr03U9jx/I6SELw2cqCevFeZeONPa4tXYBd+d0b9SrCtP4e60dagg0+ebyLiP926t/EQOcH1xXRiaTq0lXjvs/8zXnUlY3dRu5F09lUAPMo3bu3bj61x97KsNtO1wCMFMJnOVByRXc+JojaQXDeWsf7obXY52EDOB/nvXh3izXJRM0NqC9wxy+OQo9/eunLaEqk/cMpwk5JH1ro89tc6Va3lmwa3mhV4yDxgjp+HSrdxcx21rLcTsFjiQux9hXzD8HfiDrnhFZbLUbO61LSJ3MmwH95bucZKZ42nH3a9e1zxBD4ojs7HTfPispgk8ryoYy/cIQecDqa+6rY+nRoud9V+Z18tjJ8QahqeuTNI0rpbsfliU4UDsKpWlh5bqJcITxjGSK7i30yFoVWNhhQMbehqvNo6tIvynPtxXweJjVqycnq2YSve5hJb+Sgf5VB4q3bdRjJOemePqatajpU0b/ADErFgEgnNVyvlxgBd2R9MVw1KVSHxIEzW02ddx+9tP3iDio9fF5bXEWs6LJ/pcefMhIG25XHRvcY4NVLdwq/NuGB2/nWkJw8ITcFY8qT61vhsRKi007G8GR2Hxg8Ow2LT6lcPZSxcSwSj50PpjvWp4D+NngzxRqI0+11B7S8JxHDdp5fmf7pPB+nWvL/iH4Qs9dUX0UCRzhP3hxyW/wrxPW9CnsbnYVYFGyrDqpHQg+tfZYDNo1Pdb1NPaNH6FQXiyD73NWFkHrXyR8JfjjNpMUGi+MpZJIEwkGo4yyj0lHf/e/OvoHSPF2lanbLcWGpW13ERkNFKGFe9GvGSNotS2O0eVV71E0wboc15/4s+Ifh/w3bJca1qkVnG77FLHqfwrhtR/aP8A6fq8Wnre3F0rEB7mCPdEmfU9/wqlVT2HJWR7Nr+mx6ppdzasdpljKg+hxwa+bfFdpKdXTSiJogDskhI6TZ4A9jX0RpOvWeoWUV5bTpLBKoZHVshgehrn/ABZZWF/drexWsJu0UjzsfMP/AK/vXk5pRVVRrUtZL8UclWPMeRaRZWPhfTZrGz2vfzZNzcgfNuP8AP8AdH6muG+Onh17+CDxtYxblmCw6oqD/VTAYWQ+zgDn1BrvNfsGtr1zGABmnaHeNAJ7eaOOaCeMxXFvIMpMh7Ef5xXydLHVcNXc5/Mu3Q+W5F25Hesy43bjXsXxe8B6fpJ0y+8Nx3rR6lPJCbaTDCOQYwqt3znv6Ve8GfAG61a6ifWPEumWsRIaSC3fzJgO6+gNfYUMww7hGbla4rcp4UN24DqT0Ar3j9mr4W319r1v4t8QWr2unWb+ZaxzLhppB0bB/hHr3Ne5aR8Mfh54Zs4lsdAs5Z4yMXFx+9kJ9cnj9Kn8TX16llLa2q/vWX5cfxDj5RXc8RDkc76ITm2bPiC7D2RZHG+cGOFf7inq31xUGiW6rJFHgCEEDkdRWVpNsIgkmtXsccrAFYycsBjoFFdfpZil2C2tiF/vSLk/gO1fnmNpYnPMUpQVoLuVFFCXS31S/a5nBIPyxp2RB0Aq9B4ViYDKD2rqNNseAdvT2rWjt1Udvyr72hhKUIKMY6IOW5x8PhdI8fLkelY/iTwbHMolhIiYY4A4OPUV6YYhis7VF/csfQU62CoVItSiDhoeIabHDH4tKl2dYy0cZPbA6fX/AAr0Wwv1tUEiMcqOvavNLzdD4ruZpMqFu3bAHRckZ/KuQ8V6X431DxBeRxapcLpjPmKOFyqGMjjp39a+by3G/VaFSEWtJMzm/eZ23jTxdb6nrcttbTh5CPLnkj6IvdVP949/Sremz740j8r5F+6fSuW8J+DZrZUaZtoxxheldnb2jW5CK3Cnadx618tjqvtajle7b1Znq3cl+yqY8Fc57dqm0aaXTL4TQncoOJYyfvD3pss0ioVOFLcE5zjiq4kQhQEUnPBHYZow/NSkpU3Zoo9M0/UrG7gWa2fIPUHqD6VFqVxG6kA8gVwDxlZMxs8bNIFyjEYBIH9aui/vVQ/vVOehIyK+ww/EUnG1WOvkXc5jx9LCqS7m59K+c/E2khtTmliQqjsW9s17/wCIbaa6mklmUF25Bxxj2rite0lC3yRljIwXaVwM1xSzqVWpotDJtniVxZ7VLHivpD4DeG20fwvpdrMuLrVJft9wpHKRDhFP4D9TXD6J4XSTX0a6RJEgXzXTbxuzhQfx5/CvX/AV5nV99w++VYlQE+g7CtY42GJxFPD+ab+XQqnue2aaibVzwccHNVtb8P2OoyCSa3ikYf3x/KorO8jaMc9qmkuiPmMhC46Zr7J2aOmMrFOHS7fTo8RRxRj0UYrJ1TUNyP8AvBFbJkyyk4Cgeppmv67FtnHm7IIU3zyA8gDsPc18u/HD4na1NONK0sCFcFjHH92IZ4Df3n789OK+ex2MqYmo8LhX6v8AQmUj13xD8QtFVTa2rTQQAkSXErCPK/7Oen1NeZeJfjVpmk20tn4N0+NrrJH22TLhPcZ+8f0rwWVNa1OVprppZ3JyWml6n8akj0nViMLbFwf7rg1hQ4foU5c03fy6EOci3e6nc6hezXt5cSXFzO5eSVzlmY9zSJcMCMGoxo+sKf8AjwmJ9FGT+lTjRdcVSx0i+wOp8o16rpLoYNXJEu5uzn8609O1u6glVmIYDj0JFZTadqkAzPp13GP9qFhTYuvWuarRi1ZolxPfPhZqMF8lssTAyM+Pm6g+ldDqscqT6n4juH2xKkx3Hj5RGUXH1OMV4l8ONebQtbV5GP2aT7/BO0juMd//AK1dJ4+8bP4kMen6cklvpMQX5H4aZh/Ew7ewr5Stlc1iXy/Cy4tRiYlkQYBj7y9Dn869GhNzr3geTTLNgb+BS8KE8ypj5kHue35V55pEPmHH1P4V1Hha9ltWSaJiskUmQQeeua0xV0+aO6Ipy5Wc6128ICr1HGCOntWv4O1gabfSSXVut1Y3SGG8t26SxHqPqOo960viNosDSReJNOXFtfNi5Qf8sp8ZP0DdR75rH0y1j2r5kiIB1ycVftY8inE6IQkndG/D4f0fw3eG/t2e/S5UyWDEfIUJ43HsR0I68VoBLzUGaa4fJC/KB91fQAU7QL7R7e3bT9T1CGSyfLBd4zDJ2Zf6+tdpp2jxzwK1iUmtyPlaF8g+9cWOx9apBLoaV3OaSOVstC3SgthlH3hXVaHpUdpYXNy+crBI7DHbaa07HShEQHWTbwDlazPHeqw21o2i2LK0koxdMp5Vf7n1Pf2ryaUp1J3lsjCFHl1Z53FdSwhJF3Argg55Fei/DHUtJ17xhpL6pJHHqlvcq0LFtpkPtjr7iuAmhym0Rn8K6T4UaRJJ480O7MZCx3itk/jXrYCpyV4O9tV+Y4yaPq6iiiv1oQUUUUAfGHiy+m05rs6boF5NMT8jyYEefXHWuk/ZQ0HVfM13xJqyOsl7IkSbx1C5JI/E4rai0iLXdVt7a3hl2yMGkZ0KhFB56969i0qzt7K2S3t4kjRFAAUYFfJZJgpQTnNWN6cGnqXIY9q1LsyOlLGBipF6V9JfQ2RA0K91zSvp8UiAuvzdRVjHFPMny4qbJ7j1KyR7Rg0yTkYqdyAKrswJosDIglKqDPSkeTmnRnvQIkCAVx3xW8VHwxoJ+y4bULg7bdOv1Y+wrss+9eP/ABb0cf21Dqj3U8/nMYgjkbYj1AX2PP6V5+a1alLCylT3KitTz0yyLG1zdytNeSvvctyxY1L4Iu/N8UzWkjZ+0WrqNw/u4NZmsXUMF5KH3K6JjBGO9YHh3UfsvjPSNQdz5Au1Vsn+Fvl/rX5/h6TnNyktWZ8l9T3r4W6x9ku5tImcFVclD05zyK9aXaygrgg814Bru+w1RZ4AVMYDq46Ag9PfivVPA/iaHVLJY5GCyDgg9Qa+zyPHxqU/YTfvR/EwhLozqJQMcVja5Fbvbk3CKyqO/arUt+qsUc7fWsPXrjzlZQ3y4/OvdZueG+P7e9i12G9laP7JGXaNUBCq20469+f0rh4Z0guA3zFz1PvXrPxAt3m06ZY8cEE8dq85TR33bi0ajPGc5r4XNqSo4hx6PU5cU7lrTolmuB5Sls9AOc+tdZfQssiXDqwLRIpGOhCisPRtOmt5pDGJC4jwpiPOWOMnv0zXT2rK1sljcKY3VDlpGwcD614c6bs7HJCPTqYl7YiSUK8fyFAxUdQK4zxBod9od+dRs2kiLMPNVP4R2b6j+WRXcLd2Y1Hy8ylRuUyN8qkdOPz/AJ1rtHamH94BJGVwHI3Kw+tFGr7B6vfoaKlNdDzyPxZJrXhWeGaIx6kJPLkwCVkJ6MPrVbT/AAjb2NkspRZZnG5mY/MxPOea7H/hCdOhvDqaTTJCOUVjgA+1VNZChSqcqCCAe/ua2lXhC8aWiZc7t3ZxWoeXbkgL9eOKpHxFf2qgw6lcJIOQ2c4+mfarniGG4lcsVwO3auO1CzuN7bT+tenhIQqRtJkp2O/8OfFfUtNkSHUWa7ttxLOh2yfl0Net+FvFNh4lsvtGlagZCSQY2b5l+or5RnsLrJbLdOfSjSLzVND1GO+067eCeNg3BO1sdiO4rprZdCpH93Kz/A0TutT7EWSQhvlUnvlarzW8cnLoAQc5HBzWd4U1+PX/AAnYayqAG5jPmqDyrKcMPzq/cTRxxeYLgHkDPtXz84VKd1LoVyFaa0KqxTaeerHB/KsW4vGjmKOhQqMDJ7e1WtQ1aCJpgJs4A24PeuaudUglDLMQSCRg+9c7i5O6RrGm0al1euttMYyqkgYJGcnPH59K4rxRpka2xUqglC/OwGcn/wDVW20sbx4infauCFIB71W1vZLEvyNvzkknoP6mumi3CSsOUTxjxJYtHEZPL2jPJxVXQNB1Nk+1Q3k+nq4+R4nKlvyI4r0bULC0ku40vEZo2GUH8JYetSPHHChOFCDpgcCvoVmcoU0orUxascWvhGTUiG1nVb+8YfdZpCdg/HNP/wCFXaDLnd4gubZiPlLQhgPrzW9c6nCilA4JH92qtgtxqNwFiXAzyx/pWlLEY6o/dnb7ioRk3oaPhLTfiB4StvI8LeIk1W0HHko27Az/AHG5H4V3+jeLviRc38S6t4fEjSOFZo4GQ4PU8HFUvD2iwoiM0YLDv3rtLG1aKPZHvUd8Oef1pzw1eo7zafys/wADoVCXVkXjCzgj2yR3YkkZjvjyCVHqa5NJE87hvmFdPqdkEjZggUt1PrXgPxb8Ralo+t2UWl3DQyxkzPjo3OACO46/nXHWyqeJrpR0uVOKSPeNL09de8K6pZzLGXtpYrmIsu4o+GG5fwqlovha4QhiNxzkEDGKwf2dfiHY69q0+kTjyL28tShhJyGdfmBU+mN36V6va+JLfTFawvrN3eP7siY5Xt/hWWEhDCYj2WLfLp12OatHRM4zxNet4bsTdTXYXHVJH4x+NUPBPjyx1/zGhlkdATAZAcmByPvL6jB6fWuZ+O2mTeLtehu9Mungs44dr27qSC+T83vwQPwrl/hlZ3Hh/UbyxlK7bnbImBjDL/iD+lb4h05Yefs6l3uktjGnNJ7nv3hfw7cW1z++AmLcrMDkSD1z/nFeqaDYGONcjnFcN8IpWuI5EkLMqkdTwM16xbosa8V6mRWr4dVGrHUkSQoETAGKcDk4FNZ8natSxqBivoEi7Bg4qlfQ7o2GM8Vbu5fJt3k7gfL9ax0lnBz5rnPqc02rqwWPP/F2hrDqQvFTiQnd7Hv/AJ96zbDNkQxj86IZ3p3x6ivTr+3W6geOZVORwcdD61ytzoE0Mm4rvT+8o6D3r8zznLcbgMXKvQjeEte9u6fkJ01J3Mm4u4I7czW/lSp1wSQR7H0rDm8U6DcSR2/2n7PcmTyxE3OT2OR+VdZf6Pam2LtECQMnbwTXF6n4P0V7yDVItOSK9ik3KwJ656kdM15f1ujOVpw5X5a6kODTJtY17TbQCOSYyTDgxRcsPqegqpo2um6uVja0ihVz/eJOBVLXPCM0btPCN3JfHQjv+NWfCmlMI4prtUNxdMVhj/uxIcsf+BEAV3eyqQa5lZj5Elqdo8cbFPL3MqSKzOD0wc/jSSRKG27cFc5HYirS7Fh2A7Rjt7+lUmP7vczHEeVJzycf/WrqrJIw3ZVkhVo/m5IJOOO/aua1ezMlyPlGxELqNvUnj/P1rQuNf0mC+e3eYlF6unKg+nHOaq6hr2gzMQb+Xr/yzhGfoMmuDmk9gcTF0eGOHUZg0ezeB3z0J/xpuozT6XO2pW/+rgOZAOPlP/6q1bOPSby+E9rrTpJjGyaDbn8Qak1HT5FcxTxkJKCoOdysCMZyOvWsPbSo4hVEybdjQ0L4gWVxarJHdRtx/eqS98dPfSix0+TfO/HHO33ryrUfhqsOpTTpLLDGAGPluQD3ra0aOHwjoV5qzY8yCL9yHPzPK33R79v1r6WtncvZctJ3k9PvHGo3odN8Sr19N8EyTQ3CgIrDC8mSbpye4BPT1Br5wtNMabdPdM0s0jb3YnnJ65r174yXzjwd4ctVXaJIw0nPUgA/z5rze0ZRH8x5NdmQUrYf2j3bZrN6l3RtNs2B3RqPwzXfaN4P0+6UOGYKOdgAz+NcHYvtY4PU16J4Dvbi4vIrS3jkuJZDt8tBk8DrXuxavqQ9TpdM8F2ESqY7MM3GWPWt+w8JRQouI9nOcBySa6rw/pd2tuBdweVnopOTj8K34rSOMAbc47mutUkxqJxtt4fC9VZlIxg8jHvms7Vfhf4S1YOb/QLNpH6yxDynJ+q16MyRr1X8KiaJm6goPah0o9ivZo8A8UfAWxRGuPDOpSwzojH7Lc/OrHHADjp+NeNw6fNbXEtrdRtDNExSSNh8ysOCDX2/LAqncij3HrXi3xv8FJ9tHirTYl2ykJeqo/i6B/6H8K8rMcPy03OCM5wSWh5TpNuVQHG0cgj1FWrMGCSSPnk8A1t6fp6LGjyLxnoOppv2EveP8gB7Y7V8XPFKUmjnNjw/Ja3dpc6PqW42d5H5b4HKnqrD0IODXknijTtR8O6/caTqW4yQtlHPSVD91x7EV6hp6tFP8wwwOCD2qf4waCNe8DxazGiC+0cZc/xSW5IyM99pOfpmqy7FRp1/ZS+GX5/8E7KEnblPJIJyHG325rovDusalpr503ULmzc8nynIGfp0rjYbqCPAaQda2NO1GFiGVS2O/Svbr0XbRDkpX0PRLXxV4qmdWfXLosB3xj8sVd0e3llYl9zyOdzM3cnvXPaFdQTy7VBHG47u49q7XSpoE2rj5uRnNfN4mXK2mjBtt6mnpmh+cFkmztHNdx4GtIbHxBpypwXuF689q5bT7iQglTsjXq7n5R7V0Hgy6nm8WaWkeFj+0KWdh8z9enoK68pwlTFV4SitE07/ADNIxPc6KKK/VyAooooA810i2WyWS4lbLt0PoK2bC585htIx2rB8Q+c9mVt2CtuByTwBV/w7E1vbKJGLN1JNcd9bHoqGh0cdSiqiS+9SLMO7VZJYHSg0sZVgKfhaVhXKV0zBDtqijN/Eea0L1VXnoDVBx1pDSuUr66EZ3M2BTrS+VsYbNY3i24S00y4uJmKRxRmRjjoAMmvHPh78W4b/AFefT72J7eIvm0lf+Jf7reh9K56ldU5JSOiFHmR9EG4GOoriPifFDdaSiSHA+0RMSOowwyau2usQyxhvMTB9WrjPit4ghttFm8tWupfLbZHEQTuxxn2zWGMqQlQkr9BKhNyskeLeKtRWeVpIzwsp6n3IrmtQlDFTu2nH8Jxg/wCNULiDX7jEi6VcAnnO3k+9Qz6d4hQZ/su49CNoOTXzlLB8itc2WFqW+F/cfRPgvWofFPhaKW42tKihJSD/AMtAcNn64z9DU8Ml1pGpfaLNiUzzuPUe9eYfCDVtd0iOfS9RsTbafOTNC7IARLgAgn0IH516Df6lDIyFDJcMSBiIZ2g9SR3rzqlCvTxKVFarZo5p5fW5rqJ6HpXiGz1oIk0qx3SY2ktgN7H/ABq1qErRqVkQp6ZHWvL7sWttCbxZJxCn3nEbcfUDmrtr4lu7rSzDYaxZ6hECDtY/PEfYEgivqaWZ+zhfExafezIlhqsVdo1tZmgbzPObAxhRjgmsObToZZkUSiPIwcpkH361zXjT+2/srSahMLaBBkFnCDPXNdB4auo7uygubadLq1mQOHJ454OD7HIr5zOa0MRUVaDbWxy1KTauzQuQujaWJo1aSRpArqik5bnk46L/APWrB1ANdXLzTOm70HGB6c12rRf6HLHnEpj+UqeeP5g8j6Vi6za/u/OWEOp9a8v2sdLbkqKUdDirqFQ21Nvpyc5NT6ffXmmy7Vf5SuHiblGH07H3qW7W1CllQps9GwW9eKwbq+FvBNdXMyRQx9WkboO31qub2vu2uXGk3seiQNHLDHdRMwt5FzGD1z0OR09qp6lbvKxwisTxxxtrkPAXj7Qb69m0ENKXdvNtZmGAX/iQA+vX869G+xtJtaPDJgc45968rGU6uDqcs42vqrk1qEovU4u+0kMxEgKt3BXGPxNZz6DpjsEw4LH5mYjaBXpF9bxAgTKpBHIfnFYuq6HFIgljhniDcq0aEq30xV4fFSa3aMXSaOLu9E0SOA+Vdq0g/haMn865260m0Y75IVx/sntXoLeDNSvXC2cMgH/PWRduPwxUV/o/hjwZCdQ8V6sJ7hcGO1Tjcc4Gfx9a9OjiG9INt+RcKE5uyQvhu7GheGdKsYdyhInlPPd3Jxj2pureJjcxsm7acdQODXG6x4u02/v3um1C0jDYEcSSDCKOi1Ql1zT2xsvYDjniQV0yw9abvJPU9ynhYJK+50Dagz9WdsHn61XlvIndmKgueD6gVy9zr1rj5bqED/roOaoyeI7Fch7u3P8AwLmt6eX1H9kcoI7Yah5cTbWwoIHI56itGxup7+8WGC3mvJpBlYohk/j6CvLn8U6dwn26Nl64Br0D4A+Jbeb4gfYI7hAt3aSLgEZYrhhj8q6qWUSnNKSaRzyoxtc7GD4a+JNaMU99cWelRg5ERJd8Y7gdK3LP4LWcibdS8QXMw9IIQg/Mk16BayoCFViR2NX1uowAoIzX0FLLcPBJcpzukjgrX4HeCIwDN/aVwf8AbnAH6Cui0f4deDtLj2Wmkrx3kcuc/jXRrcK3cY9anR/oa7I0acdkNQsUYfDmkIuI7OKP/dQU59HsFGFix+ArSjkXGO9MbGabpx7FamBe6FZ3CmPyQ2egzjNef+Kvg54P1u5+06hpn7/G3es7hsfyr1V9rNtJHB6VVuipB6GspUop3RSinueA33wv0P4bQT+MtD1GaKSyeKQxXOG34cHy0bggt/Su416G31S1i1vT8vDcwrNH83VTzj/PpXL/ALVWrG08M6PpQBH2q8a4Zu2I1wB+cn6Vm/s8eKrS/wBJfwhqFxHHOjl7AyNtEinkxg+oPIHvXy3EeDnVgqtPWUfxRFSCkmiXUShDYYuB1HQiuQ1qQwTpdQna8R3jjnivWfE3hi5xJLDCwI/hI615tc+HdX1XUk0uztZWuJW2kbeFHck9hXiZbJVZ2jv2PKdFxke6/BeRf7Kjm+UifDZH6V67HzGD61518P8Aw3/YWl29rGxKRoqjPsOteg25by1B7V+gZdhnhqKps71EsRqBzUq8mmJ92noea9BFWM/VZN8iwryF5P1qsi4Gade7Ybl8nIZiw/GmrOh9BU3Q1Ek2DO/Bzj9KR1ADHiniZGHUYpjsCPSi6DlZnXUCkEqoJ9KwLqO2W4DBeeyehrpblgqnpWDZwi61F3+8o5z2rxMVlmGqVYy5Fe9zWEdGypfW5kt2bYckVzUjw2vjKC358tbR4lI9eD/Q16cLKOWFlkdUBHy815f4hsZ2v3lZgsscpG9eh56j8K8TiWLw7pVOl2Yzi3Fl65u7eM7VdNmMkZ6eteX/ABP8eQ6fvhjdgM7lQNtZ2HGfYetdFrlrqU+E8xGxz025I9SP615z4p8G3usax9umjWPfCiuHYEBwMHGOo715NKrQqyXtZe6jhaaPNtV8UXl2Wknut4ySttakqpOerN3rkbm61Ca5aeaSdGY/wuwA+nNe02/wqNxktdRxj1RCQB654Fbug/B3w6gk1DW9VuG063UNINoQMegwcknnt3r6ClnGBoK0NfRDhBydkjxHw54n1jSblZLa7mkUHmJ2LBq98+HHxC/tCz+z39vMsLcNFIp+X3U1pWN14Q0MLB4a8KWCJHn9/dRb5H98Hkfia0F8XXzSGRZoYv8AYWBAowMAAYrxc0x1DF/8urPv1/r5nV9Ua1udDrNxpy29u32iPy5UIUk8ELzzXlXiq9m168SOCJl0+1J8sEcuT1c/09q7WbxG2pW622rWNjfW4/gMQjYf7rLjBro/D2g6BqlsW0xgqngxyD51P90/49687DRSmnHWXnoZVaP8p5P8VH+1fDjw/f8AO62k+zS/XBGf0H515zbXUQjG0lscGvafiT4fa28O674dcZRwl5aeuVb5gPwH6GvHbXwvLj92ZQf7tfU5Ti4YfDulV0ab/HX9SZPa5ueAUsdU8YaZpupSyR2l1OI3MeA3PQZPTmvrTwh4Z0Pw5YrBpNjHEcYeU/NI/Pdj1r44h8P39tNHPFJJHJE4dGHZgcg/mK+q/hF4uHiXQkjuF2ahaqqXKdATjhh7HB/lXuYPGUK0uWL1HCSZ369KFXcx3NjjikRqeea9I2SI1UZ/rSsuTTuhFBNAEDjtWRqtvDcQS206BoJ0KOv1rYmNUrqPeuPWsqiumRJHjd1oB06+mtHLFVb5G7sh6fj/AIVQfT5Fm343Nnt3Fek+I4bdnj3BTcBTkegrCntVSNZMYZG+b1xnvX5JmaVDFzp03dGXIcrdWMbKJQ2xshSfU1e0G6FrK9reQia3lUpIrcqyHgjH0rUu7OFZDlRJBIOT7+vtWW0LQyASAsnQPXHz2S11Q4KzPnHx/wCF77Q/GOpaVbReZbwzEwPu6xnlf0IrHS31GLG8BAP9qvZvjXoc631t4hRt9vdIsMpA+5Io4z9R/I15rNHtTggFh35zX6hgcTDE0I1NHdH1+By+jWpKotR3h7WWtpFWSby2B6nkV634U1K1uNOutSnwLS1RWmZTnOegH5GvDbq3CvuVSB/Kuh+HWvL4f1pkvlaXSrxDDeRdRtP8QHqP8a5swymlWTnHfsc+LydNNwWp7FB4wsr2RWkYJEv+rjHQD1+tdj4A1eC68aaMsTb2N0qjaOgPqe1cbZ+EtPYRXWlut1aSDdHInzDFd78N9PsNN8UaY1wyQu1yqQ7zguxzgAV51DM5wqQoUo21X5nzvLLVWPoOiiiv0M5wooooA+a734taCFaPybqUBuyYz+dQyfGqwjT/AEfTbl2HZiAMfnXhszfvGGf4jzTM4J+b8a8H21X+Y/VIZBhOqPa7j453GMW+jqOOC83esqf42eJ5Plhhs4sn5fkJ/PmvKsnbgk9c0rHdycZ7n1rGTm95P7zrhkuCh9g9Jk+NPjkHbHeW6Af9MQaj/wCFy+PMZGqR5/64LXnK9fm/Olpa9397Nv7Kwf8Az7X3Hocnxi8dyfLJqMDL6eQKRvi746EYjXVYfmUg4gXIrz5hjp/OgZwR69aabWzf3sf9mYT/AJ9r7jav/FviW83rea3fTK2QytKcGqDXd1GSglkU9wRg1TxSkknJJJ96hwi3do6Y4elHaK+4spfXPHmXU7AdAZGNO+0NkHzXyeT8xqpUrPvDM5+bOQQOpqXTj2FKlHoi8k0gJUqx28n/APXUi3Crl3DKSPlKdcelUfOkYKrNkAYAHA6Y/oKGc4Ddj04rP2ZlKiuppR3DYzyQeh9/rWla3rwkOJiGAPbrWDHJjaOqjDYboTjkce9WLebDptj3vkbRjdk56Yqk2jkqUEzqE8QyQhfLXY+eSeQKo6jqlpeiT7Vptm7lSPMEYV8+uRzWTJMDgHIOTkAYPJ/SmFkcncRgZzlq2VaVjing6b6GT4htdPkt2aZLu5Yj5TLcM+3jtmup+E/jL7Y9v4VmsILdre3It5YFwrKp/iBP3uSc965nUYxJGw8zHIwDWn8Kf7H0/UL28vbrGp7RHbQkjb5Z5Y57txjFcmYxjUwsk1e2q9Tx80wkFQeh7MZnUxyNu24LcHH+e1MfULS4T7KoWMvxHzkZ7jNc/Pq/nltz4VCNqnjj0rntS1QqCsbMDzgjt+NfF0qcpysj4qUuhifEXUodB1NnZ2ldgdsYONx/oPevJ9d1S+1abzLqYlR92NThV/Cu7+Lkj6lZ6VqjFN6K1vNjg7+oP4ivOGr7jJ8NTVJVLe8fS4ChBUlLqP0aF5NXtFjeRH81SGjOGGDnIPavpjwN4yu/7MMOsWZnI+5cRgBvxHevB/hnpraj4rjTAKxQvITnpxgfzr3jTtMWCySPGfelmuEp4pqM1exOLjFy1JtZ1hrz5LYMqHO8yKMsOwHpWQ15qKcR391EAMARylQPoBWpJYYBxwaoTW7qT8teVTy+lSjyxiYQUVojNv7zVZlKtqmoP7G4b/GvKfizcyJ9n0lYmkMoFy8rNknllA/QmvXZIyWAA5PSvHPiLdQ33iqRbZg8dsog3g8MQTkj2yTXp4DDxVVO2x1U6fO7HCGzlI/1X6U02M2eIf0roY4CSMVct4NxXPAPevddWx1xy5TOPawmz/qhSNYT44j5+leg29uvfkj1HWr0MSrxtU/gKn6zJHXHIoyXxHlx0+6I4jY/QVteCbjVvC3izTfEVpZCaWxm8wRvkBxggj8ia76PKtldo4/uip2Ls244I7ZUVLxb7Ff6txf2j2Lwb8UvDmtLCPPewvpBh7O4G1lb0DdGH0rsB4ktCOD8wzgZHSvnSMgEfuon5+X92CQas+fd4DKW7+2K55YqXRD/ANWn0me93vjrQ9MiD6jqFrCu0sPnySPYCi1+J/hN4o5BrloQ+PlDHcPqMV4CZpBIPM2YB7KDinrcTYyGAH0FL6zPsC4Yb3n+B9L2HjLQ7qKOSHVLNklOFbz15P0zkVds/EGm3ts1xaalazRKSpZZBwfSvl1byXcWZV6ddg609Lq4IO1iD1wBx9aaxVT+UpcKv/n5+B9QpeQzMzeYnPQBxnFVr2/hRWdZVZVGT7V80LqN+mNl1Kv+6xqVtW1SRSrXc+0HkGQ0niZdgfCz6VPwKX7WviD+0/Guk6Xp5adbKwG5Y1J/eSMWI+uNtcF4N07UtY1Sy0vT4XW9nlEcWSUw3qT2+tejebdySb2YyMM4duT+dTRS6lDMk0LOkg+6y8HOOcEVnUr86ScSP9Vn/wA/F9x6B8GZPiFBr+o6V4tv3k0yziWKKO52uxkPOQ/UjHv3r2Wzj06zjMi7I88uQO9fMhvdeaTe99d+Z0yZDn2qxFceINjA6nd4IPyiY4H1rmhTw9Ot7bk97uKfC90k6iPqi0vrRkVllTaPerY1awU4+1RA+m4V8nxJrO0Bry6UE55lPNW4bK53nfLPIT/F5hrveYO2kSHw1Fb1PwPqR9e0+MFnuYwo6tngVWfxr4fhbEmpQD/gVfOdhcX1mSba+mRgfmXcSD9QeDT9Q1XWbjrcLxlv9Uqn9BULMJ21iQuHY3tzaHt2r+N9AaQPFeowPOc8VWj8X6PJ0vEH45r54v73U3yjTkKDnAAH8qy5JrxseZPNz05I/Ko+tTludUeGqdviPp5PFmlZ+W8iP41ettetLkfup42Hs1fJvnXgO0XMwHb5jUlpPfLMCt7PGM8srnpT+sSCXDMekz6xuLlbiEqsijIxkHpTrRRDEPJkRePSvl+21rWrfHl6vdgcncJM/Tg1oxeOPFEK4GquVH95Qf6VccXGOrRg+Gqq2mj6E1e7uo4HZZIzj1rhdL8R2N9rM2k3l1bx3rkGAA/fwOV+teY6l4x8RX0LRSam2wjrGoXNcZexXXni4jlbzkIYSqx3bs5zn1rgzKhHMabpS0X6mlPh1qm1UevkfS/2ZWBLcYOAc4zWXfW+0fIoVecLnp/jXleh/FjX9NTydVtItSTjDk7JP8D+lad38VtEnQMdP1FJO6gKcfQ5r4urkOMp+7GN/Q+fr5LioSaUbnXrE058uPlWYLtB/GvPfid4605btNDsZhJbWjfvpF5Ekgz0PcDJ/E1na38Sp5LO4g0exezaeIwm4dgZEQ/e2+mema8xngyp25x717uU5Ao2niN+x0YPKJ07yqrU7zTfE9ndHyzMFOeDWrHd9WVvNjz1U5ryR7fHIzntU2napqGnTLJDMxCnJRj1HpXfXyKDV6T+THWwNtYntOkyed8ob5QeM/412fhB7nT9dtpYvuSMI5Ax4yemfxxXGfD+eC88q8jB2TAHaRkDjJFenWVmkEqukfyxnftHP3Tkf0r5KsnCryrdHh1VadjA1/xRea60sOqaZaIUBVPJYjYeQc/3s+nHasSHTrdkDR7UYrn5q0bbS5zM0rEMZmLE9NpJyRirjWMmBGIxwME9658TjJTna55s3KW5hyWe2MKymQDOSOlX/AGrR6B4utpTJ5Nrct9nnJ6YP3SfocfnTLpZUYxxjB3dawtZlZYSmU8wk7vlB4rbAYidKtGpF7Eq6dz6hSTgE1PG+a8E8LfF7+y9Hs9P1TS7u8eBfLa5SVSXA6HB74wPwrsNG+MPha7ZUukvtPY55li3KPqVzX6RTzGhNJ81jsU0elv603dn6157dfF3w5EzC3tdQulXI3rFtBPtmqGufGHT44VGi6dPPMwYE3A2LGexx/FRPM8LFN860Hzo9NnZY4mlldURRlmY4Ari9f8AHWlWcgtrKQ3EzoWDAYAHqPXmvML7xLqWrTS6prd0XjQAeQhKRk9lVc1kaDNPqetIkzFpJpMkZ79h9K+cx+f1Jxaw6su/X5DvbU9MtJ769ZbssiQuxJV+XNasaqzDPIwR7YxishZIUvFSBiywoEz/AAse+Px71o2/zKVbKZ+7n/GvjqyUmmt+oSldlSezg3+Wu5c8A9QPwrPuY/JaSMgMAOjdPwq/co+CC7nJ64qrdRx+UvmAuM4BDYrlk9RJHM+M9Sk03wvcXIt1mRWVFjmQPGS2QCwPUAZ/HFeGSqzPldvHOCK+lrnwlbeKNDuLC4uJ7dVkVo3XBG4A9R3HNeZeKPhN4k0hnns411G12k74fvD229a/Q8houng4ytufW5DiaFOnyTlaVzyq6jV2LLnHoarrD82TgfWt2aw2P5Lq6SbsNvGNvtiqoiAPrXtxmmfS+xUtSxoWratpQCafqN3apnJSOQhSfcdK7/4T6pqGqfFzwvLqN5LcsL9Npds44PQdq87WI9cdK7j4Jgf8LV8LsDydRTI9OtKMYc6dtTnxODgqM5W1s/yPumiiivePy0KKKKAPzxmBV2B6knP50wcHiiRt0rlixJY/nSV86fuERxbceTknrRSZy/UfWgHmi5Y4dRS5pmaNxpMaJMjPGce9AY4IycHqM03IzxnFGakY89cHr70UZUoM8tnJOf0pMjGKEMcF3L8qsWz+GKTdyD1wc80m75RwBj9aVTtIYYOKLCHqflLlTjvzjn2pFLSShVUlmOAqjr9Kjz27ZzSqWUhlJB9RSsJotIzKp2Z25GTjjPUA/lTwzqAUYLzkc81UJIjDbjk9sccUeZuIHb6VHKYuBdEmRhsk5zmldhu3fLjA6VWjdlBkDxgc/LnFOgkXJ+ZQQNwDdOO1I5pxRFe9+TuPb3/rXPX8bM5YYTaCd2cZx6e9b1zIJXYP15wKxNQjLNtHzMegrekjkqw0Om8MeMIbi3h0rVGeO5X5IrknKy88K3oferWqa3o1tNPbzahE0sbEFUycEdq85miYOQykEdjUYjHoBXLPKKE6nPHT0Pmq2T0Z1HO1jo/HGr2d5ZwWFm/mbX82RgOM44AP0zXHuADzVt49o4qxoGl/2xrlpphmEIuH2s57AAk498Dj3r0cNRjQgoRNlSjQp2WyPU/gX4daLRZdXmixJev8hI58tc4/M5PvgV6pFbgLxxxxVbQo7SDTre0tPlit41jjH+yBgfjWxbyRKP3kQcZonDmZ4FWo5ybKJtv7wqnc2y4Py8V0aNZA5LSKuOcgHFRS2dq4eRb5FXG4b1Kg4689vxrN0L7ExnY818dalb+HtCm1Fh+/Y+VbIRw0hHGfYcmvAwm52kblmYsfqa9A+NHiSHWNcj0zTLuG50uzUFXiHDykfOc98dB9K4uCP5fmTOK0pwUF5n0GAw/ucz3YkEIxnrzir1vETwBjHP4UyOMFgAKtovfr9KJM96jSsSW8a/xg455FToAEA2AHOCc/5xSKvyDipFyFHp1rO56EIIULzg4444p4HOAT7Zpi5zmpUXcVHHPHSoZsoj1wNuMjgZqxvG8tud1A79xUERVSSyhhjpnFOdgxztCjHRalmsYisytgjcOeeKVdue5H60wdPenDocHkGgvlJFdvL8sH5SclR60jc9OM9hQxGflyB6ZpSFwCG57jHSkUkKNrEkhhxxjsauW0e87VbOcbsd6qRLlgTkAnritCBVXaU6jqR61EiZqyLcKlkUYO0nk4rVtIdwVVXev8QI7D0qvYqWiAZTtONxHetuyjAOR1UehpKKe5wVZ6EItNxWTywu7hRjNWYrVFjxty2eeOcVpwxRhg0gwO2X6mnBf4i5HB+UHHX/61XyHE6jKUdsApYLlSeu3+VP8AszbE4KDccsOo9BWisLPtQuVHTHapFgZW274wCQGJTP5U1AzdUx2g+c+ZgHvnHWgWUUkXQ8du/wBa0JIMfxMWHU7eAKQW5Rtyun1Az+tP2ZSqGLLpGGKqm4EEDmsK+0s7c7WboOe1ds3UcuxJwOOPrVO9hUqH6jp6YqHTtqa060jiPsvltgrkH1HIpr2+F4UAdea6S6hj3/KRkDniqNxDgsowMgcHnIqTshO5h4K8L+IxUcm4htsmNx5GOtX5YSpLdhwwzUEqOWOSDnpx1qXqzojYoElcbeMe3WoGA37VU84HFXZVGfukdOD2qrIpDcHIq0aJJla5iR8KRgdPm6g1mz2gVmwQQO46Gtd9pyHzz0qOVI1JXk+mRjFaRbRjUopmKLdu1QzQHHQH1rYlQMflU571GyqsJ2yEO2VZRnkVqps5Z0FYw5bVVBZsH5CQM9+1JpegarrFx5Wm6fcXJzgmNCVX6noK2bCy+2ajb2nTzpAmcdM969c0/wAq0tI7GzHkWkeAqpxu92x1NeXmmbPBJRgryZ83m1ZYVJW1ZU+FXhfVdE0bytZtltd05ZC0inHoOD35/OvRLp45Y0jt2LBeXKnhj6fhXISTeY6xIx2Dtnqa6DRmZY9pyN3ykelfF4itOvN1J6SfY+Lr1HUk5WNK1XI2FBtBGeOeKszQCUMnlq2B1I75/P0qWwkBI3YyF21c2x5DMvGTzWdOnZGFjmtRtgsckcYjTjBCx46+5zXC69pciEDAY5xu9P8ACvVbmGMM3HysfyrF1CxtZFZXUShgWwBgk44pq8ZGcoHjl1ZMrEMrbh3psMO1guD15Nd3c6Kkigqc8gMfTj+lUrjQdhEgXg8A9jiuj66tmZ8rMWCJmiTGcZNXrPT3mdQoJJOPoa29O0NpUReQQecDmuc+Jviax8MaLLb6bfWVzqtw4i8pHy9umPmY46Ht7Zp4anVxdRU6S3OjD4aVWVkXLyOOVPsYw0SfxD+JvWpPBtr5Oq3ImQmSK2JU5x1IANeNWnjfVom+7GR2AZh/Wu++FfjSbU/FUWnXVuFa4tpI1YPkk4BA5+hr6DF5VOnh3ZfCj2KuAlGF+x63pMMixKuSVB5471tWs4UbJcnPX0rNtCwhGMAjgjNXGZXjDKCTjGBx+NfFN2PFii8/l5ADdvTNU7xNynYAoXoT3pJW+VR90rk7qZd3pW12yxlYwNxl445A5H49aiKVWVkax10Ol8M2rxaSkjcGVi/I7dB/KtVMqPlzToVVLeKNeQqKB+XWpFToepr9jwlBUaMKa6I26HH+PPh/o3iu3dnt1tb8L8lxGOQff1FfO3i3wtqnhrUGtNSgKjJ2SgfJIPUGvr3yvU1n63pWn6xYyWepWsdxC46OM4/wPuKupQUvh3PXy7N6mEfLLWPb/I+OguE24Gc9cV1/wZU/8LV8MYHTUE/rWv8AEv4b3fh1nv8AS/Mu9N6t3eH6+o96yvg1g/FXwx1/5CCfyNcaTVRJ9z7OWJpYnBTqU3dcr/I+4qKKK+gPyYKKKKAPzuuAqyDDbv73HemZPbOfWnysTK5IByTx2FRggrjgHPB9a+dZ+3JocNxwoHNAz7YNBJJyzE57mkByelTYtSHFiTk8k0o65z2NJgYOevbFJTGpC0oJyCODSdqXjjriixSYuRt6ndn04x/nNGTig47dO1HYcd6kdw3EEHg49RTmXG5l+ZAcbgOOaafp3pAf4TuxnkZosHMODEEYOD7U9PL2vuJ4A2j3pi7slQOD14pRIVDBeAwwR60O5LdxGzjnd7U7dKqKoyu19wIHIb60wbsHGTQGYgJ0G7OaLEtjec55zSvJnHb1FDHrj86Y3TmqsZyWgkz7lGVwTnaemaqTZ2c/MO/tUpKs6LKziMHnHOB3xVZnwWDAMDnAP86qKsclSJSnQB8Zz61XdOcd6tyrtBU4zx1HSqz8rmtUzgnAhdfkVQ2TnpVcSSQXCSRu0ckbZVlOCpHpVplAYkH3GarSR5OAK0TOOrHQ9G8JfFprVI7XXrPcowDcwdeAeWX1+ldvY/EvwfMgP9uRQ5P3ZUZSP0r53uIWRjkcDqaqvtwe/FacqZ41TBwbutD64i1azurdbi3vIJrVlDLKjgqQe+e1eU/FH4g/2hBceH9CdhalttxdK3MwHVV/2c9+9eU6erJbnDNsc5254P4Vdhj56dayasdOFy6N1KWokEe0dOtaEERwSSV9Ae9Mij4yeD2q5HH0HO4kAVDkfQUaNkEKcZI4/masIOQOAKRo2jbaevQ1Io6A5rNs9GnTHrkMVBI7HFPXOMc01R2GQaXHyqdwOe3pUXOiMR65xxinHPt+dMHSnKQexPHSkzVQJODjB6DGKcuO5/D1qIGng8dR9KTNVEk3AMfl4Pb2pV5B4yAM9cYqPlTzkEUoxnFIfISAjB+Xr09qcOgzwc85pmeO1PjwVZmbp0Hc0h8pLCd7DaDuz2HSteCNVYr95B0YDr6fzrKtt2xsZB/hKjmtjT4pAqqZeg6Y6ZqXuYVr2NfTIwUGwBu+Se/ety0iZlLcYGBz0qrpVviJQMFeze/Xj8637ez2RqGUZXqAPzwa1hG541eois+9iHVTn+JiB19vwqW1G2Zmw2T0yOuKtFvkRD/Dk4I6VYtkB4cBc8nnkVoonJKegRxq2Nxbn16AmpfII48tVHr1qYIsZba+7OADj27/AK1KFj2FsdwNp988/wAq1SOZzKbQqyHIII69gaqPGVJ2qq+9axjwdoPOelQ3IwA2F/LnNNxHGZksmY/mByf4h6VUkV1z8pwQPyrTdVz1Az1yOlVp/lcqTuCjv6VjJHRCRhXCBsqeuchhzniqd5bjB3IVIGAM47Vszx4k9OD071TvFCp/tYO446f5xWDid0JmBPHzg7VPc5qjOoLfM2a1p4wuT8ox0/OqFzhZOCFYc9M81k9Dtg7mddKu5flY+xHWq7jfuIAXirssiM4fJDDqenPY1Su1MT8ENuJ4BB6fyoTOqBUdfmxn8TTZHz0A+7tJI5NPdgQePpUJ+lbItxE6YY4PtUcihVClRjHOOtPpRHuHNO9jOUNA0SZLTXrOds+UJhyewPH9a9WNq8aHjGe9eQ3du+z5QSB6V6f8OvEFvrNgmn3bBL+1Ta4Y/wCsQdGH9a+cz/Dyko149NGfIcRYOVSMasVsXLS3kFyFbknIwBXQWOUYLknI6L1H41HbW5eMzdHbj8KniRQAFO5sbSfSvl5TR8PODNm1YiXefuE4+U9sVe+0KY1TzE3ckj0/yK43xP4k0/wzpKzX8uZZCRDBHy8hHp6D3NeeXXxb1qCFrqw8PW0yI2XR5TvCeo45rtw+BxeIhenHTu9Dangqs486joe23LI0LTvIscIHLM2Mfia4LXviB4J0u5MFz4mszKoIKwsZMe2VyK+evF3irxl4suLhr/UbtbOaTctnG22JBngYHXHvXPR6FcsfmU/jXvUOGqVr4mrr2Q44VPc+iH+KfgZjtXXHz3xbtz+nNOt/in4KnRYV1wxu8oUGe3YKoGPmJ9CCa+fV0Cbvipk8PvjnFdf+r+WL7T+82jg4HpHxP+Lc2rGXSPCjvZaZykl1nbNcj2/ur+prysEZJLZJ6knJrUj8POatweGyeucV62HlhMJDkp6I9GjCNNWijEjYbsgitPRL+40/VbXUbNitxbSrLGQP4lOa27Tw4qj7mT71taboDkhUiAx3xWdbM6Ci0dindWseyeFvF+l+JdMN9CFsZC22WCZgu18ZO0nqPerVv4y8PxpPuvwXUgBVjJ3fQ9xXmul+FppGBK5P0rrdK8IA4aZcDHYV8Pi44FTbZwf2bR5rs1ZfGGny5jh81WPRpU+QfWuv8M2mm6lCDNdeeHXaYgcDp096wbLQLS3T5IUz7ir8UD2rrJE2xlOQR2rlw2MwVGpFqlez6sU8vpW9w9HtLdILWOGLOyNQi7jk4HHJ71MAv+R1rC0DXoLpUgupFjn6YPG76Vu9TzwK/U8Fi6WKpKpSd0eTUpypvlkgYggjqRUEhzvODuP6VKQTwBikK7u2TXYZlaWJJoWikVWVgQQRwc15Zb/D59D+LvhzWNJgb+z21FDNGP8AliTnkf7P8q9bdQFPapdJwdWtOgIkH41nKkptHVh8ZUw3NyPRppnc0UUV3njhRRRQB+d8i/O31700IzNtBHr1xTpCSx/uk00YyRXz5+0JhhthXsDnp196bjBpWcZ3DPfqaQsobCg4x+RqbGiY4EYPegjBxkH6UqsVIKAZ9+oNNXdk+tBVxynac9we4pRjB5we1BPCrgZA9KajfXHelcpMecZ+XOKTIwBjn19aPr60YJzmncd2Kc4288fzppzncSST1JpwU8FgxFOkjJc+VHIF7A8mp5lcVxijccDrj1oBwAeCfQinC3mY4EZpGhuONy4+pocl3FzDQSCCpIOcjHUEUb1KD5Pmz8zZ5IpzwyKuMxEk8HeMio0j55kiDem8ZqeZdxXXceQGOEO7270zYzsI9uCelWba3lBzuVQe/XFPNlNPMGZ2Zz93apNRKsluS5x7jRo9xuHmKFGO7Yqrf6esTg/aFZj0xzXYweCdXvbaK4a7VGf/AJZYO5R6n0rRt/hrLtbzZpHYjAYfKPyrjlmuGhvNHn1MTTW8jzOe1tyOJgT3qpHDArFXywJzkDp616zN8NR5XlBwoPUhcsfxqrN8OVjAEZfKnIx1/Gs1nmE/mOSeJpPqeS/Z2k3JkLluHPanQ26rkOu8YwD0zXqjfDyZmDHLHnILVNF8NWcnzJEUehY/0q/7fwq3kclWrB7M8avIfOby1C7ugCrnA/xqsNEvDhpIzGg+8x9P8a+gbD4cWUSgPOVHcRoB+prZ0/wLodt1geYnqZXyD+Fc9TirDw+FXONON9T5yitWdljijZj/AAqozW5aeFdakhWYWbRrjIDnBFfRFj4a0ezk8y20+CF8Y3IuD+dXDpcDDHlBh7jNcFTixX9yGnmdscZFbRPmqXSbq3m8uRQxPA2nPNNEckUmwjacYwK+j5/DunTKVltIGB9UFUG8DeHt2/8As6PdnIOTVQ4qo29+LO6lmVFL3keBbGXG5Tg8inLlSD39xXvb+C9Dzu+wx5qrfeA9CuImj+zmLdj5k6itY8TYWW6Z1wzWh2Z4aM/lTjjPFeq3nwwsmb/R9QkiGMYZM5rLv/hjeRszWupQyJ2DqQ36V2xzrBy+2dtPH4WX2jgFNKv5V17/AA91pDlWicexx/Oq83gfW4n2uifhzW8cxw0tpo7IYjDtaTRzRak3VuyeE9SjXLrJ+EZNU7nS/siFriG9bHXEYA/WrjjKMvhlc0jWpPZlAOMU8sCVwuOMHnqfWnCfSlT5re+Jx6qOaRrzSP4be+/F1rTnv9llqcbiq3UdzUsYDPxgfrUQvtJ5zbXh9PnWnrqmloV2WNwMHvKMmk5y/lf4ClNdEXbZwkZH8RNbendIGdmAOVcAdsGuZXWNP8zcNPkAHQeZ0q0PElui/u7Fwe2ZKnmlf4Wc1ROR6ZoSo1tF5mMK2D79/wClb8z/AClmzk4AwOhA4ry21+IUVpEBBpBZ8dXk4zipW+Jt8YwLfT4IWHdsuD+HrXZCpaOx41TB1pSukekwBvNBdSR3I5P0q7H1LMmexOf0ryxPifq+Fxp1lvHJbYSSfXrRJ8S/ELSbvKtQCeQLcc/rT9qjGWArvovvPWAwDBkUjnkduP8AP6U4SjYYw2VLf5P615ZafEnVPmW90i3ugScFW8s/1qyPiPO5UHQpF/veXcgAj6EUe3SMpYCtHSx6YBzhWU5yOT2qKRm64U85xmuAg8dI3XRLzPPP2of4VYt/FeQP+Jben0/eKfzrCeOjHdE/U6q6HXSiRsEKAec/7VZ9xHcbmOOSPqDxWfH4k8wfNpt2DjqNpobVt23y9N1Fh3yyjNYyzGj3KVKpHoSSq+1g8bHgbW9O1Zd4smxgVO5ugPvVu51O5ZQItDu2x/fmHP6Vmz3GrTMS2ksMkEgSHt26Vk8fS6M6Kd+qKF45UANyG4PH61n3eWb7uTg9utbElpqEzF20mQE/9NOB+lTJpuqTHjSYVxgcs1YyzCiuv4o7YVox3OVutoHqvBHrVKVwGDA5bGBmu4Twpqc337C3UegZhU6eAbiVArxxoPZqxebYdbyNljqMd2ebltwACYxnn1pj9q9RT4ctxulAA6DJ4qdPhvbdWmGfYdKTzzCL7RTzXDdzyjaxOOuBxxU8MJI3YzgfiK9Xt/hxpyMS0747ACtK18C6HC+5oXl+rYrmrcR4WK0uzCpmuH6HjqW7PgAdaabK4tJ/tVrI1tOgOJFODg8Ec9a95g8P6PCAsWm24+q5/nT7rQNOul2zafbuAcj5Bwa8+XE1O9uXQ82rmNKSaseRQeJtce3RbVmS5VVSV0AZSo6ED1POauWup+N7qSOKJwgYfKfsmMj1zmvS4fDdnB8sMaRj0C8VOunTxgBWUge2K4J5xh/s0l8zyW8OvhgjzKbwDq+s3SXWsagZJQNu5xkgZzjj61Pc/DBWjKQ3zxZXaXQYPNelGO4Q8x5/Go5JJ1+6qg+9YSzrFOyjKy7EzrSceVaLyPIZvg7KigW2otx2dazrj4X+IIT8phmHs2K9t+1yRnEiD6g0o1CFvlYYb3rRZ5jOrucTpR7HgreC9UhO2W2O72pR4Yul4eJhXu0l1ak/PFuH4GogunSglY/rlK1/tuv9qI1TR4rF4ZuOu3H1FXrbw1ddNimvY47G2k/5YgirMemWw/5ZKPwrKedy7F2SPKbPw3coRm3B/Wui0jw1IVBkBRfpXex2dun3YlH4VMIkHYCuKrmc5rQfMYen6RDBjCk47mtSOFFHAAqZlANMZ1Xqa4HKU3dibbEKL1qjqEiRIWY4qPWNYtNPtZLi4lWONOpNeSeMfHOuXhb+xrFVt+QGkJ8xvfb2FejgctrYqXuLTuPY7i/1JN/ykdeDmuq8G+PITLHpusTKpchYpyeM+jen1r5hm8VeJMb3SEgkjvwagHi3Vy4jkhjbd35r7LLsvxWBmpU2vPzMq0aVWPLI+49wb0x7Ujyhe/sK8q+A3jiXxDoEmm6g3/EwsWACs3zSQEDa3vg5B+g9a9IeRSdxIIzyc19tTnzxUjwJ03CTRPJJ2zz9am0Zh/bNmO/mjFZD3yKxy6g+v+FVLHxRo1l4v0bTrq8Rbu9uxDbwjlmbnnA6D36VaaTJ5G07HsNFFFdZ54UUUUAfnVPdWytIFMhG47Ts7VB/aNoh+ZJ29QAK2brSkMjErkkms650hM/dFfIRxcGfrixPmZ8urWi52W9wyjn5iBVf+3rdSf8AQ5cY4/eDrVifRxk4FUJ9FkySpI/Ct416T6le2k+o5vEWCPLsxnuWkpR4mfeWawiJ9pDWZPpd0pO1QRVU28yna0bA+mK3TpNbkupPubTeJJS2RZxAH/aNOXxHcKpxaQkH1Y1lwWM8gB2ED1IrUsNFaaQBiSPYVMp0Y7gp1P5ia38Qag5H7m0Iz0MZNXJdSvriQMhSHjG1E4P51fs9DVAMR/jitS30gY+7+lcFTG0k9ENz7y/E55X1F8E3En4YH9KkRb//AJ7zn/tof6V1cOlr/dFaNtpKHHyZ/CuWeZxWyM3VijhTZ3rcmWfPr5rH+tRnQruU52vKT/fJb+deoQaRHn/V1oQWEMfJKLgVzyzpx2Rm8RHseRReGr7r9lyP9yuo8NeGp5ZVE0CBe/yjNd802m2+POnRc9AT1qNvEGiadMsl1cLFEeN+wkKfc44rlq5riK0bQiYyxjSskXIPDlqIVRrcEgdcVq6ZoVhZ4ZbdA3rjmqFh4p8OXaAwa1Zt6fvgP51Y/wCEj0ETCD+1rRpS20L5wJJ9K+fqyxcrxaf3M4p4ib6m/CY0yigCn7lA61zM3ivQIGdZNQhjI6lzj9ajk8UaK8LzQ6jDIE+8Ebd/KuX6nXb+B/czmdzqCV5qpPNHu255rlrfxjYy4G+REOQHeMgZqT/hJdOjj3wLPcAd0hY/r0rZZbif5GDTW50O5c/KrH6CjdJniL8zXLyeNbZCQtncEj6cn0AzVf8A4Thn/wBXpN0Hz0kwn9a0jlmKe0AO1TzT1VfzqZfMH3kH51wreOGiwsmnyq/91Tn9aisviCl1czwOkNm8RXCSyEvJnrgAdQOce9NZNjJOygS9D0MOw6x/rR9oZekZ/OvNbj4keTM0bWIdQxAdJxhvcA1Yj+IFu1ubg2lzsH90Ak/Qd6l5Ni1vAqMdLnoBumz/AKo01rl+P3J/MV54vxK0mRwkcV87n+FbV/8ACrbeL7hsfZ9JmkJGfmkVf60LKMV/ICsds1y3/PNh+FAuhjGCPwriR4sv1G59KjUd/wDS1JFOPji3jIW407UIyRkFYvMB/Fc0/wCycVHaBVjs/MQ+v5U5XjJrkx450dWVZ5Jbc4/5axMo/PpVq08YeH7p9kepWrN6bxXNLBYiO8GVqdMoU9xinfZoWH3RWfb3dpOB5MgPurVdjLqBhga5pQnHcXPJD/scJ/h/SmSaVZzLiWFHHoyg1KJiCNyn8KlE6+tZ80lqmNVZrqYV34L0C6z5mmwZP90bf5VlT/DHw9ISVWWP6Nmu2WVcU4OPat4Y/FU/hm/vNY4ytHaR53N8KdJY/u7iVfqM1Sm+E0eMw3KsfcYr1LINSKwxWyznGx+2axzPEL7R41N8LbxM7AjY9DVR/hvqKH/UH617icGnDb6VuuIsYt2arOK54UPh/fDgxVLF4AvCf9Ua9x2oeqr+VKEXsoFD4jxRX9r1TxiH4e3bEfuTVyH4c3GRuXANetbBnil2ms5Z9in1IeaVmeZwfDpR/rDWja+ArGM5fP0ruwvNLtFc883xUvtmbzGq+py8HhDTI8HyQT61dj8O2EfSFfyrcApcVyTxlae8mYyxlR9TLTR7VR8sSip102Bf4BV4UuTUe2n3MniJvqUvsMOPuD8qBZwD+EflVw803aan2s/5ifay7lYWcIOdv6UogjH8Iqfa3agpUucu4Oo31IPKT+6KNoqbYaPLNFyechK0eWKm8ul2Gi4c5B5NKIhnpU4U0oWlcXOyNYuKcEqTFKBxUtktkWykKVMRSbcjrSJITHxmmmNT95RUxU9iaQo2Kq4FZ7aJh80amo/7Ptic+Qn1xV9F5pT0quaXcCgbG0xg20Rz7UC2t48+XDGmfQVak4qs8ir1NWpSfUYqoB0AFOFQmYL/ABCo5LtFH3qfKNRZbLY9KilmVRyaxNW12x0+MyXl3Dbp2MjgZrz3xP8AE1QjR6LZyXXO3zHyqk+w6kV6GFyvEYm3JHQpQPTL3Uo4VJ3AYHOe1cZ4j8d2OnxlY3FxOTwiH+ZryW+1vxLr1/Ha3d1JF5hO2Nfkj+p7mt210m0sWhL3T3UgIZkBCqK+kocOwpWdaV/IvboMvtXutS1EXWqzyTQ5JSCNdojPbGe/vU39oaVcRSN9oFoYgQigHdLkgYbsMDJz6029aQyu/wBjWRQC24DIb0qhdJYSRK0yW0qwtgvKMbgTx+Wc9OADX0eHjGlHkitCXT5nczoNKj+xmad1kcszOseWVMk9+h7dKow2ELTrGjh9x2qqDkmtu8sks47W8toNh3grBG23eCM/Q1i6jcHUddhZrO60+LnP7n7hAyMeuemPeumMXLYOWEfiNCw1bVPC+txXVtFcRXUBPl5U7cEcgjuK9C0z4teINRULJo1sDx5kgc5bA67e1crpFwbzSg11dCylib9+91g7c9B0z1A5HrVO7ubfTb5bjETFvkZY3wCQOGx6d60WIqU42Whm8LTqvY7TXvHPiSeOW2gtY7ONkJa4i+dgvsD0NZ3wktbi4+LPh68uWlkmGpxs0lzKTIVwSMZ5rL1+0msZmjnmBndsywrIJPLPXt7EfrXWfA+5Y+LPD8V6YzdHU1A4ySoBG4n1J6D0ohVnUmr90ZToxpUpW7M+xKKKK+mPkAooooA+CbjxJoCyFWugDz/CazD4o8OTSiJb6PcT1Y4BrqrnSdKubD/j1R7dgSXAAKoDXlcHhGOXxFdXNtOr2ltJ8nT5j718XTwFGzcmz7tV5XtFHXSahpRQHzkH0PT6+lMkeybGJ1G7oCetVZtHezsTMqIJQ5UhpRkkDJOO+KiDNGkkMl1BnYCNwx0PZvWpeGivhbOuFWRO4syf9fGfqaRrOMgvuiwPzons5I9J+2zW6rx8gHQDOATVO8t1tLV52kIk/iDnofakqL7mqqTZYJs7fDOQcc4bpR/biqojtLdpCTx5a/pmqkN3pmq/ZLC0sw0qjdcTyNhQRnge1dtoWjrtmhIhRyqhVUYJz9elHsor4xynJI5dNf1CFfMksZVXtuYAn8KsweMJI0zNZ3SAeq5rV1PSlt7a3SSOCPyp2AmaQnzBjhcY7EE1U8QW8enaPFfzLFsLsp3AgN8o6e4Jq44WjPeJzzqzVkmU734k6fZxbpIp3I6gRnI/OnaT8RbjVAP7K8P6jcDcE38KgPuT0rkriGG6mivNVmhjVAAtvBHkyAcgk+/eta31u/vj9n0mzSBWOM7f1AHAqngMIo/Dd+oRpV6ju3Zeh3F3rWsW5X7RPp1qhXJ2u0rfoAP1qufEkW0yTXTEA7d7kBc/7o61j3+kpb6eJL+9uDOR8xZRgt3AHel8I6Na7Li5vtLuDbA53XClRg9Dz247Vzww1BaqKN3CEYXvcr6h4hurS7eTTIorqQ/OZfLLbT7E9Pwra0vUNc1m08/UZFiRhukU46dPw/8Ar1lpcaXo8jQLPtUjKbiFCj39umPWq17qFjqMcDC+lUGUhhAMBx9K7Fbl0RhKCY7UrOCS4HkyRGJm+ZRHkL6gEdT7U+O60zSWRLS2RrkN80ip9wevHSpG00Qwmb7Z5MA+Zec5HpxwPrWbdNaTDy7WS8kgf5ZEgwBIewziiLV9WS6a3toPu9Zl1DUVs/IQh23PIRuOM8/StqeaKSIwxXSRRQ/dEceC30PeuQLS6bqx0yOyY3nyiQS8kAqDhvQgda2hbvMiuDLbgA/cYZ/GtZJx0ZPJF2kmRjWrO0ukjkEck+Su7zMjB6fjzT73xNPawCUXLq5cKoDE8A9vQVymuaJOsyTaY15fXHmcRNEMDv2p0ej+JlvfMu9Ged2GWdAGVcj7px0PtW8acHFPmMJ1Yp8tjuL681e+QX1ndRo/GUYbv581Dp+p+IZLgwRXw3Y3tvQZHH8IPSslbWZIEkvDdWbBSCqHJz2I/GpYNUttNlSeFrosV2yPMg6Hrj61wzvfQ6YRjY2LK38RPcMzXKXEkrBdrkMfyqh4i0e60/U4dSaG5hnEisWQFBgcHHvV+41nR1itrqBvKcMNxjyDsyDg+/FWdc8b6XrbTWNlHdNaKu3fcyKxOeqjHpzz70UVPVk1IqLWmjMO/v8ATTcrcT28q2zHaqMoAxjuR3pLC9t2jjjsYyd/OAxIRffPemSrYzRyJFCTGo4Z1OMgenes5byS3B2lbW2GA7ldoyMnp1JrRJNEs1rq9vdOdJVVdhBwgYAuPfHNQ6Z4i1bUL9UmjdLbJ3KnTHpn64FZEt8NSlWOKedmwXjEMRkIOOM+xrTsIvs+l/Z7j/R7hss32h1R2PU456VTglG7WpnzpO1zr9NtEmuTfTXttBEpWMqJNzAtnkL3+6c+mRUXiK8n09IZFEuy52iCROkqnuO/rXIve3Uki20McM7Ywu3BP0OK0YLKNbWWRlzctlgfO2DPt2H9ax5Ipe8gV07rU3pvEViloXmT5sBfL2B2J75Hp9awrfW7O7uZV/sm2hWViBGfmLe31q/aQW95czWelW39pxpCJHKRkFAvUD1xzWFqVjqNjrCzW+2yDIJY95ADDOMqT15FaRow7CTZ0+gXGmyRSfZJntZABlPOcKp6Ae1bMfifXdM8qK1eScyAtHDK3mbl9mHNeXjUr1dfbULiRGl+6wgUJGeMYC4x71rS3Gk6pLEbqG5imXChiwLKPUYxisK+DozVpK6NYwkz0a2+LbWt0tprOh31pKR98JuQ+/rXSWHxI8O3RG6dkJGR5kTLx9SK8v0q7MKQWs1wtzZoSoWdPmBPO7ccjiug0yXT7aRrqxa3dRgsUZWIGeR/9avHrZHhJv3U18yXFr4ken6f4l0S8A8m8iJx03c1prc27AFJhg+9eVaqdG1i2WW3YvcA5ULjn2HcHrx7VyGtwtao8+la3fwPCAZFkn8tSfQZPbvXnS4cUn7s7C5dD6JSRM/60fnUqtkcSDFeBaE3jq8iCw64sDqMsrfOygevFXpdW+IWnzBZNagnjONrCAY59a558OVV9tfj/kTZN2R7kjN2YGpA7V4fYePvFssgW2a0vdud37ojOByO30qxa/Ga7humt9S0Fl2cF45Op9MEdfxrlnw/i0rxSfzG6bPavO5xipFkzXlFn8a/DJfy7y3vrf8A2vK3j9K6bS/iL4N1DasOuWyM3RZCUb8jXBVyrF01eVN/cS4M7UPTg1Ztrd210oe2uoplPQo4NTmSReua4HTadmiWi4SKTPFVlm7Hj604TDH3hU8oixxRUQkB9KN496VgJaB1qMOPWjePWiwiWlqENTw1FgQ+ikzQKQhaP5UUdqTATApaKdtFIBNopdopaUCkA3aKMccU7BoxQA0D160BKfiii4DdvFIaUnrTGJxVIAY4qCWTHU4qO7uo4Y2kkcKqjJJOAB615X4z+JkiiW28O2qXUitt8+RsRg+w7134LL62Lly018ylFnomp6pDapullVB6k1xl9460/wA6RYfNnhj/ANZPGuY057mvOtA8N+LPFl/LqviK4nu4Y5AFWFmWNOmcgducd6ra/pmlaccTX8qxRtiS3UdSOhA/u47jNfW4fhmFNc1R83oawcdup6DqPjyO3s5Li1sJrsKP4ZUUEevXP6Vxmq+MfGWsSvHp62umxZAO1vMfB/2ugp73enQ21tGdhXhkHmBvkx0AHf3NQXUumiFWW4EHnqCJIwMD69uvr6V20ctw1HVQT9dTTlKH/CN3dxdJPrV9dXMu/CuZN+D6Y7GrdrZbmmhtre4m2OPnYkYHct6YqjMLNLuSHV737MEi3w3KRtIkpGSQdmSpx61Qsr6zfTpbyzvZl2ksR55AP/Ac/T+VemozSTtoVGDbtF6luexvJtSglgurSExxZYSMWbd/s8elWlk1qWy+x3F7aGJ3DP8AZ3USDsQQ3PTuKw7XxHOsu+aGYx/89FALD329/wBK2LT+xb65OpXETSzOQRsZkHT+72NXztatEzpTWjQsYmV4o7f7akfZiuQAOuc9fwrBS41Cx125kZXZ9jBcx5BBB5we/wDhXR6+by1t1hhgW4h37oplbPlr33Y644rMvJdavb6E2t8tzGm0YaHKqv0Naxkn8QKMkrotk6tqWladc/aPtM9h88FusXynno1UTrF5b3IXU/tFvKzYlkYg4+o/pXWrNb2qI0MDTTlB5xI5Pb1wDnvWR4pt5bi3SOKzZ2U72fg7f9nPes5VVLS4qcHze8iO2tZb2Z5tO1jT7oKjyrBdhS6qvfn5Qx7DOTWLqOmSX0UEa2Yjmyy/u8gyZ9ewxW7PcWcfhmLTLO3uYbocXNxMiqrjOQAvJyCB81JFqG69nhkVTeXAzHgZUse/PAq5VeVKzGqd7mTKq6LcW8bzlLeceWyyv5jxSDB+8Oqmum+ENzcL8YvDEBmYIdTjCsG4kXBzXOapAskeJcuu4MXA4Qg9R+GRV34Lzs/xs8KWtmiy2sepxs8mOAcHGK1o+9OMl31+8yrRcYTUtdGfoFRRRX1J8MFFFFAH56+JfGt1HpNwkVgPtYcq7AdSc/dHpXLabriPqzfbM2n2phcKSNq8jlfzGK9FXxBDDYraXej6ct6Nv2eeGIiUshypfdkMG5z06VyOt/2h4vji0+OOyMNl+8Sfy/L8oMdzxjjLAHP45xXzUfZyi4s+7lTnTlzJG/falbTRolykGpWyqMyRg7o888jrweM1geMLO1gtUlhugsa4+QnJJHvUWl6HrGgu62d1FcR43GN4yNw7jd1FZ2rzGaeSPUEZJlYkxBSQv+PSsFTXNozSDe4mm6xe3VzHFHJ+4hIIjYZO0c5/TFaU9xZzuzXUdw0oBYB+U4/pSfDq3tdWuTbsjIkQPzAYJUDv+NdKtha2FyP7OtWeSLDrO0oKFSeV29wc45pYhpT5bGtCorXuReCdD1C8tJr/AErTY5fKlCtCVwzHGQQPpitRJJktUa5uDFcTylRGIQGAUNuB54wTj8K7rQ9Z08eFlmuFeG/jhERngOxGVRgb16lgOK4yC0l1nVLm/CNbRr8oETAtycnJPBJ7+nSplTjve5i8RKTd1Y898U2viS0uvMsGmntUUPtZvMKc56duecVYN7rl94fhg1WOzbaoKS7PnVT0Vj3PYADsK7u4H2OC7t7WCFZ7dsO68kA+/NULeZbxJZFh2eSoXzCM446L2z71arvlskaxfNNSlrY4OHR7dpzcazcvBHniMcsx9/QVuaVKltKs1rayQWWciUDkge5q1PHbmZnMCJIMKqPHuyOpJ9Ku6Sbe61IWhYSEEmR3OcqekYHQfhWc3danVKun0NdvElmYYfs2n/bbh8tGZlG33J7kZrn9R1bxJqrsuoSSG0T+FsAcDgDHQe1buo2s0bRS26x2/lSg7jjbtIwen4Vj6jq0pikO95oVkwXAwA3YflmsebojCEU3dI5/XJHtdIl3PBFMybVWVd7Pz244rM0aZoYre2e2DKSDNJt6gnPX9K6mKaHXb+J7llRGchZJFBC8dh6ZrY0yWGR5re9WOCygYMBjbG5GRk8enrxk10QmoxsxTlJbbk9npV3fWSzXEIW0K/LEByR6+nT9KyL+whhil8lfJjPJlSfaMAZzx3BxjvW3dataajbPaefI1sCfM8txGCAeMd+fr3rP83R7e4utOjsHTTVty++f5pASCccdyeh7VlG99DNc3K+ZGBpUem6faX2sX181zdSFXZnYs5Xjuec4/HOKLm/uZHKW8araRgbWByWyAefz/CtC10uzuobXTfs8O6z+dpChLybwCN3qB1H1qHy5NP1X+zJogjl96N2cZ7D8Dmt6k01tdhCOu/yJtEF9fRSyMP3cCZZv4Rk4HP8AeP8AQ1HcaheaGUJWVYpnKyHeG246kA9DnHPbFav2+80zw4+g2UMQW7k+0TSoPm2jsW6bRnNZOqf2XdanPY2TTatB5YLXjEhUfq+31+vrnrUKK+NBZyl7wrzWWqXAuJFluZGBLgfLtO7gk+pHpTxBpd5FJLIsccaLgRzHYTjsPU/rVrRdDn8QWv2HQWhW6icfJMdrMM/eBPBIx061V8W6OdH8RPoi3VrqV5Cm6eTy8Kp/unPf/EUo05NcyWg3KN+W+pSuvDel4jaLznSXAUAn5Sf4vbH61DZeHtCUEozvIWOMFiWAGW4HWphb6fHZyxx37zXYlGyJGZ3IxkhcdMHH+RW54cvtLsbRUurPVrO7QurXMaLIjo4xjbkEY/qa2XNtcykvmZWraCtzZs1t59oUUt+8yVfA6c9DXIWFvc6hALORgd43rtPzL6+3pXseq3clxoc9r4fjaKxuFj3/AG1R5kzgYJLHlM+grzm98FzWpVrjVBCT82YvryO3saunJR0bM3zPrYng0xtE1KLRLuGS1VYg0rDh3YgEA46Hn16VtX/h23bSGu7izmUqWaSSbAhVNh2An+8SO/XIArLsLm8tFht4pC53lt8qDcSejEnr+NO8VR+LLuwme51XfaHy0uII2CRhRkpxnoOSPxojJTnqZuLihPBukC8lmuLSNEtoEV5WbA27iFH1JOOPerfiCxiEwtYht2jzpQoyQOB+HX86TQLyNNFNnY+b5pzuGwLGkYAEe45+dm+8cf1rN8R6rfWd6/lmKSTaquE6kYyVP44P4VNSm+axrSb3Oo8BaXHJEb7TdRFjqa/PHtm8vaQRwwbiRT3A6ZrmvHd5JqniBYrizGnyWyGIxRHKh8kyFR2UuWPHrWz8Otc0rU9VntfEZvtPs44jJH9nPls7cbh68r6elcdewm61/V7ixdhBDMZrYyuSzoWwoyeScVrZqmug4JOq2+hWleG3kXzLffEvWNyRu46kj86mtJ9MurVYkjljvRISzsR5ZjwMAD161UurmaZlaRUdhnCjvyetTR6HdXimUEuiY/dwKTtJwBk9OtJQ0946ZVIx2GNdyNc+RDJhEzvK5KkdOKvx6stsrrDM5ww3PFkEf/W9qyNes5tMkMCtGt1ESsluQdycdTnjPNavhHxVZ2DyR6rpb6mpJmOEBj3kchlIH55/CmsOmrkfWL+ZrJrEes28NvJK9pextuhvI12kj0YD+dUNa1XU/tLWt9ObgQMAcLhpB15+vGarLqATXE1SS2WOCWQzCEDAVTnIA7AHpXRai0WpLPNZwpJlxh5VzheM9OvpWSiouzWhFXVLlOq0HVNXn0nT5La1t9Kit3aYXDjLzMwwcgdUx2NT3Os3cks6TNNLIqM0L/ZtoLDGBgdB16+nvWDpt9JJ/ozXXkQPnzZiPkQAZ49uOOlalqsttHcX1pM6PcRFDcswAfOGyo5JJGfzNYSm5fFsKMFF7aklras1xHILKDEysWkwVWRgAWwB6VrzWVhE0cOqafsnhdsZdflZR95h34HU9R9aki024+xxx2EiLF5h/czsXkUnHG7p+HWsbxpoEn2q61Z7i5s3ji8iWFmJ8wbcbh/Pn+lS1ZO1xLlm/eZRHhHw/qjTMkiCSRy3mbj1PpjoOKzLr4bBbvfZ3B8tRlvMIK59j3qfwnrUdlYO1loc1zJMBCZnnWJAVXBOSCeT2wMY681syeNPEkl5bxatZ2Gm6eBhYrZQ7P3AZs5605RcIt84LncuWMdDj4fDviDTdRIgvvsynODHI6kfgK6rw/4l8dabbFlury8hQ8+enmYHuetWv7VmvJGltY5kmZd0ckkYePjnpnP44rtNM02WbQxI93cC92KZLTyQqqSDn5u/TrXJPDvFLllFMuclTXvDNN8e3i2UT6tpJ8xvveS3P1x9K1rfxpoM0hSSWS24B3SL8v5isuPS4ptOe3vJpYbg58nAGBzgqffI9a4fxFbWEOsRR2wni8qH/SxK/wAmSTjaR1P6YrysRw9Ra5loRB06suVHssF6k6eZazxTJ1wrZqWO8bPzKR9RXhL6xfQqbuwWe3iViokV8ZrTtviXqenwosubvgcEAmvGnkVX/l27m08I+h7Yk27ripUbdXiK/G6OKRhcaE8q5G3yyVY59jx+tdvonxG8L30SNLdTWEhAylxGQB/wLpXFXyfF0VeUP1ONQk3ZI7tTziniqGmX9lqEXnWF5Bdx+sThsVoRn2rypwlB2kiHdDqcopRjFPAFZsBv4UAc0/FGKlsAA4pQtOXpSmkn3AaFp1KKKTASjFLRSATFNNPJqImmkAjGszXtVs9J0+e+vp1gt4l3O5P6D1PtU2rX9rp9jLe3s8cFvCpeSRzgKBXzj4t8bXHjfWTJHKLfR0YrZxlvmLA8uw9Tjj0Fe1lWVTxsuZ6QW7/RFQjzSsWfFXj6/wDFOpC1SKez0wyBYYQCHuD/ALR/pU7aNZCdo44vKIUMGVvutjnH41FDa2cmjmSS8mQeSnMYBaKUc7hnqODjBz7VUdoZ4tsNxPKjkiSVsgsRztGO/P5195DD08LFRpKyO2EOZWXQu6VqetWtxPYNrl6sOd8WLgoFOfmDADkn19qxvEyxKk51GwfVTMR9nvVuxC0JIx+8DD5iGOcg4IzVf7eEuomkVYgQwUDuq9d3r6VxvxD8SzahZRae9g9pEyrIpySrYz69q9LCc05rqY4iHJF2djU8AapZR2yrJMjXJndcuA3l+jfQ12T+JNLttcEVnp2n3dq0XlTRXcu5ZDjkhhgKeoBrxXRJLe6UQlnt54UwHjbBkX0+tSS2N4jPNZTyGEdUfqR64r0JYG03KLOani4tKMkd9r3/AB++daaOLGxyf9HefzoyemQT7VnWmmadHLDculysDToZoI3Hzru+baT0OKqeHbIalpwmhkZ51ODCW4Hr16VqNOYLZ7F408zIwr/wDHrXLK8W3fU7otO1kdV4a8S+H/D+l6rbRaXK1xemT7KZUV2RGBCDcemAeRjk1o2Fxp11o8c72qWwBMaogHnMoH327EYGM8VwsNjdfYnuTHJ5HKByMqSR0/SpNKu7lLcRCVkiQ/Kx5Uj0rnqTbjqaqknJ2eptz38EdvLGJm2SKVjLybUj9ScHOemP61c0Nm0gxXUyNqWmeYsk8KSfMYipBHOM/wB7t0rm74LNDtWGSRlfez7dyAE8H1HAx781cs9bW3upLYWfl7SY5RtIQqeRkZOSMioTcUpGqh7riaUviS0s71Vn02aCB5h8ySK2YuOVHdvx70/VbXUtXiN1o+m3Y01nby7mZcbsdRwTjrXPeJdLYPaqrFo7g43H5WU9eM+o6etbdhbLamys7TW9RXSrpNxmAJDLjuv1yDU8kXHma1BtK3IZeizXi3slu6+YEBByen41q+HLJ7vW5Xa5MeANp4GB6D3rB8WXH9nwFrZlQjyw0hOcKx5J9QOa0tBFvB9rfS7uS5tlvFiimkQgvlW2sewztP51aovk5+mxlUq80uWJvX91ZWkX2SztTJbxyASynnn0p/ww0eW0+P3hm6s0RrOe8S4lSNgAh+7nHpkipdKv9Fa0+zQ22y5zl7d8usuOpB+vP4Vo/CiC4u/i/wCHNX0iDZaW96kNxJGPlw2cjB7HGRXRhWozSexw17uE31sz7Xooor6g+HCiiigD4RvWu9agbyrdAOhLRjdFtI27TjHfGPfNVbyB7G8gsbQBiY1NxuYDbuOcEeuOv1rnrDxVrFroV3bb41tVvN0m9FLo2cL83X1qjYXIudVl1B53aQoQGEmMk8nPqK+V5eXRn6C23tsel2mqyRpfWEDwSh8Fy0YywB6ZPbOOlcN4tNjcbvtEgScuHfZ8pC9MA96L66TTvKaKTzpUBby1bg8dPfmtrw+8F3I019Du82MNsljBAXsBn6+tZK6fMLSOiOH0R5be+P2FJ/srplWZSDnpjNdRp39oblt5FSS3jG1mJwWB6jPqOxrW1G/hRI7WFliEm3bGi4OO7E+2OlSabZS3EMk0ahV3BAKuvNP3luKhBxXKyp4nu7/T9LLySNNDcJsCKMEEdWOPbvUHgG61K+xo9pdGOAlpVeRCVJAztyBkDOK0NbuLzTZJdLigidruFElyBKyqCclf7uePyFbnhrTRHoFxPHGLREIitymRIspwee+NufzrOm07JmlW0YPQ5N75WNzfJ+5xJ5EsKtu2lT8xPt/SoTqflwCOFY2jLchT1Axj8qT4oW0mk+LbbXrTy7aPUrcbggzGZVwrZHTkj9a42DUrqGU2dmdyyuXKFRnGct9B1rqWHSdkc/ttL2N6/niHn6jPIXcgLFHuIG49SfXAxU+l6xb6dbKLWMPM4AdyMnP1rl7mRZLqYK21GOUXsPb9KrajeSwxgQn/AFh5wvY9h78frVToKSLp1dT1bQrptYvrLTJCXgupR5mw4JGM4B7Hin+NNE02ANLZrb3VpPEscTJdfNDKTgFx3xg8njk1xngrU5NIuLXUNSiMNgXaNWI3M7gA42g5HXqMfWuxhutH1rSr5rWzmtFM7cBN8mRwC3seSQPWueNN015mlSSU12PPor68ttYnt7aM74OD82QOwOfauocT3NqJJncdnJOcj6e1chqhurfxBNGyqk4hOQTjzR+PXNb9rd3A0ZYVUOxIQgHPoev+elVVp2SshRnd3NeKz0280KcWbTLfvOCCAfKWJR3P94+3pVP+yrqaeJZr4wQySCNlA3s20Ek+3GeM1Y1G++1z289paS21uttHHKm370ik5bjsePzqSe1uG0G/urRxLKson8zaUKMTzsBHqccfyrLm97lRSvy3vudDoEJhF5Db283kB8/apQBkbR1z3HTFWPEEemS+GbW8t7tG1bTnHlS+UCkiM3tn5ufpXHanA0umWh1zUrqW9dRI0MLgKXPQMOMcY5rTuNRtbW0j0u2jMCSjZ5ykYZgeVH4A4qrSRnGKumJqjWerXKQ+cn2VV3fZ4wIgHySQR3x70yGOO1gitrdVWHfuQL94cY5NO05VmN1cXFrDKAAjRTHG9DzkMCCG469TmreuQ3VvHDN4fzPZTxEoZMGW3YLlkbsceo7VlOnOavc1jOEJcg5tSNo3nWyxNPbqrLE7kbgTgAbSCe5/CuF1O9W48TXOqXhD+dljGmU+c8Bce3+FaIXUjrizSWvmtCv8HH8Pv7VZv4bOK5g8+FjeXE6t8+CMEgDB9q3pJpWIrWi/MlstJ8OalHpn2RrhL0Nm4ZXA2jOcAdz2Ocda1Lx7DTr+GHFzC88OWQrmPd2APftyMVjXWkz/AG4SWreW6MGyByoHr9avz6fqdzt1C+wUSUsoiXC49Pxz61nUejNaUbyWuh2+m+HdN1DVI2mvLjynK/aRvCFAeOjDjPY+1edX9q9j4tvbaO5Se2tpWitGkffuwcA+hx6mvQYvEwhSZdQ0+e4E2l+RefMEBBI8tyfbp615drjxreJFcahm1RyFkCgEDJO3jqOTVwhHk03Od86l72x38HgnUbvTbia4MEYjXLuzg5wMkhunGQPx9qxH8J3cmpXmjy/Y7iS3cIq+cN0mQMbc9iDkevNXfDPia302zu4L6aOSwniVBJLK5VVUZUKq98gc1xGuaxBdXsN8Y7l7i0VUiaPjzVHClm65AAFaQpQcU0mQpzUnGTRe1LTJfD8M13Jb3Edk8whiAkDFJVXJUjqDtOQfrVLQtYsZtURQ6okSsGLpjB3ZGe/J4qv4o1261fToEtLKeN0djKz4KsCBj5jyT15rO1K4j1FYGvdNezuUjWNbmBgRtA4BUV0xoOcU2c7rqF47noXiXxRYTeIYNT1rTLG4cwYhtYjtiYAYB+XpzyfXmuEvGkcyH93bqMsfmBIB5woHTvVfT7iTSIjcTRC7lZSGDYIRc8Yz3NX4/FMErln0+Bg20DZgOPwxzUToyUu5pSxEFH3VY5y7mEUbyLzEmD74zxmrsfiGP+zBDZi7haWIreDzyEmbdlcKOmBjHvmrF6kN/aSyw2B3xud6gYDYGcn157VzsV1ZBF3wyNLglsfdzngYrZSUtbGkU+51klzpln4Tign057i9nyoLnY6MedwJGSfu+vccVp+H/CcdxAbHUdUTTr908y3jnUKlyD0Xd2PHek8K+DrPxD4ek1c3U0N9GWkdGUsWTB5XvgEc/UV193pVvdW+jw2lrE06wtNcPc3AeOVVTcz5HRW9+Qc05wctUjn9ooNxvqcZqFjpmjtMWmledMMkTpkn/ZPtjjtViw8TTWuliCG1RPnJ2Abee3vjpxXpHi/w5b+KIIJdHV7Uvp32oebH3VC2wNnP51xUlq2hpAt5NEuoNFHcwyyqrqyOAV47Y6EVhUp8qd9UaQqKbVty5ouyb99f3U8h+XCwxAIM9sEHNbUX9j3EsGpWUMg8idY1d2A3OOd4TsD06dq5DSvEdrreoWlveF9HsDOqXEkZykB/vKD1HerPizQZ9HaG2fXrXUo7gkQjTmMjlc8HHAU/WsJYeW6WhvGcZW1szsNZ8TWMNiLbTR/piMFWB49wPqeCD/Osi28VS3V08eo2uJlOzy5Pm3H0x2Fc7a2Wvav4iUS2q6dHbwCCOWRQpRVDbSfc9z6mm+HtB1TWlN62VjkbkbwCccElj71lVSgmk/maUqVO15Grr11pazRmzto7efduXa2Fx3YjoD+tdxa6LuskkuNMd7eVlcz5DRqMZGADknPH41xGueGtFF3YW8WuGMzlkkc2pVYGGAMnOWGeKm8R6E3hnwXb31vc6pFqFpfGOfe3+jypzyn4gD8adChze89bF1uTlUYu1/I2PHWvR3HjP+xNEm2XMZW3KtGMooAbCAdemB/9fNSXnjDXtF+zzC889Y7doWkKfu33lTsx24Hr2NYfifU/D/iPxMkem27RTTXCTtcRAh4GCfvCPUZ2kdMYNX/iTZ6rcaBpWqLNnT7XZ5luG3LG7jcXbuRkFc44xiut0FKMpw0ZxqSjVpwqLR9xY/iPJueC10sqZRj54dxBxjIz0zXm/ivxBe3NzPC37pnbfIFbJ4HGa9M8L6/YwWwuH0e0uvNG1mZd7oSMYU8AdfSub8MeH2i8cHVtUtLOW1nmJaHcGVY+QQc+xwD2xXHQ9m377OuTdLm5IHN+FtQvLjYbqGae1DBXA67c84/Wuz8R+DJ7bWIl09bmJL1Q0CSyK7AdMHb0JbP0o8M6RaWs/wBjjmAJZuG4xg9M/TFdIb6CziVboXTxg+WCgHyk98n86554hRlJRidUnJtWZ51qmjahpWqG01KzlimTDFG7jAPB79aup9kvjJA8sttIiDZGIyS7H7oH1ro/Et1e30Njp8l2strvMtsysryRD0LHnHHToKXx1oVjovhaxm+3fbdVnQsrxH5VAwdwPXIyBV8sa0rrZEtuCV932MLTS3h64M63DRsCA8kEuDGe27HX/wCtXonhz4p3Ecog1SAXiBf9YuEfHr6GvIvE9lc2epWFvO0RM2lw3QY5AdWBIU4OCQcj8K6W70WOSyS8tVdIUjSWQOfM2bgpC8emTkdcVzY3KKVdvmWpg6kKkU5q9z3jQfF2g61J5NnfKs+ceVL8rE+2etdEh5x3r5GtLyabVGCxFIwMr83Ax3+ten+DfH+r6VZrb6i/9q2wGFycSxj03H73418ljeHpQ1ou/kY1sMormiz3JVyoxxkUvln1zXOeFfGHh/xAp/svUEeT+KBziRT347/hXSpKvrXzVajUpS5ZqzONoZtYdjS1KWFRkrmsWJCUUhPNGeKLBcWg0wtSZosMGaq1/dQWdnLd3UqxQxKWd2OAop13PDa20lzczJFDEpZ3Y4CgdzXzr8UfiInibUHsbOVo9Ktm+RQSPPYfxNjt6CvXynK6mOqWWkVuyoxuy18SfFn/AAl8FzDbyPFZQFljhPVmHdh7jp6V5l4YNhYTW9/cws8e/M0W4pkHkc9hg81tL5EOER0MzrlsA53HqT9BisiOzL+fDuKLOwTJ6CNeMD0zxn6V+m4ahDDUPZwVkrG1OFp2R3l9rfheDXlk0SUG0uI1EsRTKQSYPQnhuPT0HepLi7tdLhS40lJTevKzmZmUxhMDBC9z1rIsW0Lwbp0eolluNSG+OK3eINHC/TdznzMjGBwBnrxXCyXlzcStJIzv1KKW2gD0xW/sOd80epalFaO9kaeq3MMN8byUNKkrnBJAzg5bH5iory1sNY/cW6yTW6rv+dvmT/6/6VDpvh/VNdtL+4WWGCHToDLK87bUGBlY1Pdj2qWy8HtJ5KT391bySx79idGX2P8AStvZxopSk7Eut7STikeezQx22oStbv5kcMpUPgjcM9eK9FsPBWmJ4Zh8SjxZZxrLD5rWYbzLpTwCgXjJBPfHFRah4JgtPDcl7Bhnjm2tK7YLY6jb26ir/hrwnouoMskAneZYQZsjAyCQWBPVfunPHWuiWMpqN9zJYSTd9jG8Iwar/aU/2GQ/ZnZjmYKnJ6EjOB2710EXh/VGup7jVHt3nnkCMkrAKG4UYPTjjnpXSeG7bQrLSpmmh86aeJoraIvt8lgfvnHYjOBU1nbfaJbi2t4kIUCeTJAymQuFz1YnoPY142IxkpSsj1KVBQTfTzKpvptF0/UvDuoI8caXYL7bflGUADHpzj2qLwgdNudKbStX/dJACqXFqn7which+uV59M8Vc8e/Zbiw1G4dUguLnb5Ss+SoXAIz3PFc/wDDGyf+zry5iybj7VGVJ5ypX7qjuOvNXGo3BzXToZuEeX3t3+ZpwWMdnoOrxXdpJGzkJaT7yroQ+cle4K5GO1Ur3TbyHT7af7E08txh45dwC4jUiTcO/VcH2Ndabe5ljkjuFcSKTM5zgGPgden3sU/xBdadd+I9It0jNxpNrZm0uoz8p3AtuKkH1YN7gU4Tc17+wrtSvBavc878YQbtXu9Nvb+S7SOQxNcNwD8qnHXgg5H4U2PWGsbBIraGWZY0ChpFwIz9e9P1wx26SRLMt3M+fMJGcH19M9vpWj4U8P6h4hsrmC1jjeKGE3MqPx8pOAv1ya2ilJJ20JqVZQ6nKwxXeuyQWCyvdyzXASOCNMcn37gYrsWt7XR5Ftp4Wh+0bS+VKorAYOM9x71PpfhYaFPLdBbixkjXEjN820EdRj9MVqeINa0/xPodvY3BnuruFy2/aASMY5OOoxnr3pVasJJraxMFJNW1T3McmNbQT2Myt9mO1XPTac/j3/Wug+AkN9Z/ETwvcMzbL3UBvRvugclSP+A1xKf6BcyQxl1gcfKrc7x7H2ruPgtOG+KXhiNN7w/b48OegPzcAe9Oh8St3Rni1aEvR/kfcdFFFfVHwIUUUUAfnL460mHw/wCH20G5mjm1++uRd3ojbK2sag7VY9N2WJNcto3kyOtvdMY7eIfeT70nPQ1r29t5uk3d/dn7VeT3IMssh3M2Rkk5+tazXul+RGkUHksEXbHs++p4yPfNeBVqqV1COx9pTVrc73KOi6a8mo/are1FvaBeXlc7sAgk889sV009+8t1FuYtOycxpwEXt9KfbJOybJbcI/ljbu6kGub1O4+yyXS2e2OFkKliecA9T7muK7qPU64pLqR6jrEdpKC0azTRsdknJ/D6AZ/OnaL45aHebybKxtuWEAc1yF9qCwSqPLabIJ56HtWbaRTTtuW23FmG0Lya6lhYzXvFqpyq1j3C01/T9Qs7rVpr63t5HESxRlck8E5+ucfnV/wte3uuXd7eSRG4+zwEqwG1Nw6bR0YjP4V4Aks1shtyxVQx4r1DwFrt1p/hm5tR9pMdwyiJ+QqkYJwc8Nz+QrCWGVN3b0JcnOHu7m344+zG3l0hYobhb64SZHTO6DaCDtU9Ad3PPUVyT6PHDJ50IQeXGVJXJ3H1J7ntVrxDdwS2GqXVxdyRuhiNpGh+diXOST6ADP1qLQtWGp2gW4k/eRD5iF7dM/5+taRjNRUr6HLKcXJx6kNvokVppjX12POeSXAZGx5fcH9DVO4tYiWlCrG5f7oOVJwOlW7S88y4aCzea4iY4nyONp7c+3epYZtPuZ0txAR5QztkxkEHG4fSr95bkpleOzF9cQM2wSxyYOT/AA46it+bUJtLlZbC7kgSZDuCH5ZSuDhvbjtzWRfaXBcXvnR3KRRhcyOq5K88n8v5VgpYy29wbx45ZYIzlQMsAc8Z9MgVk4J9TpVTm0NT4r6rZasNDXQ7e5E9lC/2q4eMqjM5DELnkgHdyc9cZOM1Q8NXkqxvBcTeQ5YNGdudw6fhVu2uVuCI5mEhdAqkn7nJ+Uevb8TXR6Fp+lfaB5tqsrx43Fs7kJ/pitJVuaPLYlUI0tVIt2erNMzwRw3MdysW9Y5PlLH0X15qewOozh1kY20hi+VnG5wcZGAeKua7qEayQSTRCTYB5dzjOAP4fXrWFJq87XaqlgA2/J8x/nGDyV9cDpn0rlcbSuXBuUTCg16e3aayvlVthKCRxhlbPeq9zqsNw6Wttbu8nmLtAY4Df3h+Ga0/EWh6Xi5vrrUZFupgwhj4cvICMFgOFUjPc1yjRtGymYNG6DI55A/wrvdOEtUzFVZR6HoKpt0r7Y12qGJgrIyHk45UHuBUy66fsjwzSsDgqkZj4Geo49u9cqt1e6XFG2ox7ox92QvmMAj24p9pq9q12FtvK8whlDtjY4z19QcVyKjrc2dZNbmg2vXscrSTQWzhMExsMFR065qG3vLvxBrUIu40jt4McKcbVznIPfpWVczpHqbtMY9krAMQCqnHYiteTVnlghuLKS3VreHyY1ZNpKgk546nk9a6IxstDBzvudPcfZra8Um5aGNwCzH5jxyABVo+KtItbKW0mvlDqAdpQ4BI/p1rkfDmoC8vF/4SaORVdvkmjbYQMcEE5HX86uaHoGh6lJNNdXsznJ8oMvO3nk+/vUOnGOsmEXJ7Ev27WLy0nk0m4ubqCFGRZPJALDbkj1PHbtxXKa/dRvbxIqSDA5LLghu4Nd9ov2/w/q+nabpN1EsDZkkLHbv5ycE98Y7HpXO+NLPTIp38kSXUhllaeRZSdzFiQce361rBxa91CkpJ+8chbaPf3Mqo6sVHIA549QK7HSfBdtPp5klupVbdgtk4T1pvh7V7FLcwaRO9pfOCs0sy4ZIyMEKTxzz06Vr6FrUNvG2mXhISUeWJUA2+u4n1/nXLWqVU9DogqbRY8G+HrOLT7gyaXba7cSghLaSRwYwM5bC4yMZ71S1rR9DuNIj1e38HzWtoZjbySWd++9JAMkYcEdMdcfWu60zUbPS7WLVrSaDbbQsATgBsjlSPf0qlrmqaJo+prdRxu1nrduY7yzMhQQvjcJB19MdPStsNiJ21Zz16MZS0R4/feHTERNb3E9xC27K3S+W8TDs3OCMdwTUmhppukW0eoyyJFNNxC0g3BfXC/wBfevS9Xv11CO/S3htzb3ACWwVV8zCsMZwO4B5496851Xwv9oSV/tiB40Kx25LEoM4yO3UdO9be0U3aTMPZSirpXZp6y9xELfYqQrMTIxTAVifYVnS6bZxhJFgX5ULMnXAz1qV7Z7NLQXP70RBSPm+8RgkH0pkdzm72lNyvG3A7Z6D865nB9D0aU9Fct/2hewtBH50hCxOsG1gChHXOPw4rV8P65Jb201rNcF4mheLz1cHgg/wHHGSOa4q982wmtrjdNHJKGE0bk5VgOv45zU1jpP8AaztcNNtmKhgCMZHuPQGmoci5rmr5aitY9Nvbu9bRtGTTbiTULiG0JMO3aqE9fmz931PqauaFoviLxB4KWHULdYrm1meKKOS1Us4GSvlPnkZypGOn0rzO3v8AVdJ1B7ea8kVeUYINqsvXPPHUDirV/wCJdSjTzTq17tVHWKMyMMBuoHOOST0rWE1S1s3c5Z4aVT3U0rHQeEPBur66+q6faRpJFbXP2Z2bHDjjjP060mlaFqmgMt9cWt5bSxTD7NdMoVJDk9DWr8IPEGraZolpBqejTWuhXOpme71EoT5ilScY6nDBfm7DNdP4i1G48Uf6L9qtrTRfPVUjkA3Ec4YegI9OfeoxLjCN+bXsOi589mlYiu9V0vxxplxaYTRvFpVlCkbYr846Z6Bz/OvPPDFxPbXj6NfSXNuwbCKDtKup+6QenNej63onhRZhYm4EUwiRoG5Vd3TGT0YHPNVrjw7p3jaKbS5p/wCzvFWnoDFdSH5b2IcDfj+IcfN16VN6eJTppWl+ZCqex977P5f8AdpGkx7Iby8hXUBMru0bthTnIxkc56/jUvhvVtN0hdZt/Gv2mS0v9iQwrbmSBI1zgrg8dRn6Z5rnvDM2taPAdE1yzmtZLactiQ9QD29R71veKr63OmJMm1ETDHam4kdwPQ1zUoTwzaiazqRrP3np3PLtT0u60Tx5Z2enXMXmS3YjiMbAoEY8c9xtIr1R9Vk0TxC+nfZrzWo5IHW+sfvxvwD5kG48DBORnua8k+IWoadcXFsNPmZ9zZk3DBDE9M+39a7fwew0OGHULjWMRvmIRs2OCo6E55B/lXoRrukldbsmtQVd3Tvocyuha00+p/2bBcWGmo3n+XM2NkTEYB/2lBOcehqjcS6to0yx+ZcEN8qeYhG5fUZ6g/1r0C08YLd6oltealBDpQiePco3cNwST1U9TnPNcRql5d6rY29rcazcyrE4FoGUFdoyMqeoOSOO/wCFRUjRn03N6ar09J9LGnoNrq22TVb63R7REVnRZMFN5+Qn2IBrtrVjJavJuiueN8cLLndjnBz2HeuR+H95daHHNDHM8txcHEkLMANq9zn0/rR48kP2mDVbW6FtJKPKlMfy8jGB75HWvLqwpylaKsdDVRu0ncteIbdkvrGRoQsFyrM0sYxHGfTHYCoNG1rSbS+g0/VrNL+OR97skhBUDOVUd2bjFcpPq2rX0cumz3hS2jU8IAGYenuKg8G6XfTXEl4+yRGzGCGG5Dj72D27VvToKmlUfQTqNxcJM6n4qWFrHdKBqEqPp6qlvHckJIbdyCAP7wBJx361r6Lrlgng/wCzSWd6l3tBM0bBoZMgKQ4zySec/QVyGueGcBDG09y5IyxOQPapbBGsdPEH2uRUU7iJOADnPAq8RWU9YrUinh1GCi5XJrxRY6qRHtEbSFYpCMZx1/A84qrO88ltNcT38kNr5h2NnaDn27jFLfql/Y3W24VjCFZAOxxzzVGPT4bq4331zK8UcSrGoUtnAwdvoKyoRV+aROKk1GyIpNT0+NoZLW6e3eEnY6Eqynu273r0/wADfGa7sYIbbXXGrQZC/aI8CZB79m/Q/WvNNU8NsiS+Srqy42BuQQemapB9OTTyqyxJdZAaILtbPfijFYHD42nacLnm3d7M+xfCvibR/EdiLzR9QiuoujAHDofRl6ittSK+DjeXuhask2h3s9peqQ6SQSFc98HtjHY17r4Q+Ns9pBBb+K4DcZ+9dWyYZR2LL3/D8q+NzLhSrS9/DPmXbr/wRK577upVQP3wKwfD/iXR9etRcaTfw3KkZKq2GH1XqK1hdBVKhenr3r5WpRnSlyzVn5iJJV2HrkVDPNFbwPPcSpDDGpZ5HOFVR1JNUNa1jTtHsJdQ1S8htoIl3M0jY49AO59hXzN8a/ihqHi6zlsNMJstCL7UG/ElwQfvOB0Xnha9bJ8krZjU00gt3/kTOfKjpPi18QJPFDHTdGnaHSUb5nPHnYP3j7eg/GvLrmGQ3IhtbaV4ZFP77ZyecbgK2PBmlgGBprpo4tyhpHw4UY5baeDgfqRXe+GNJ0+7vWPnSecz4PmOdzrk7TnGB0XjPHJr9LwtChhYKnRRXvW8jmLPS4dNs7a7s1vbh0GJ0lX7xHPTsPqayrVoX1BpkkRmDSzNC4JVsnoMdMYr3PT9LjXTLh7KSze5jeaBxcKSquo+mOnTPrXjeoeF9StLsz2t9Y2yTMQ7NIG2kjJyB+PStKik0uY6MPKOvcwPFO6ee1uZvlm25kBHCjHTHasKaVufKz0+9Xb3PhUafrE5/tn+0YtilJmTarMVB5B7A5GKo69JDfC3jkjt47gbl/dLjPoc9+9b0q0IJUxulNvmsYUPnMlnYyXO+OSfLIq8sw7k9wBXfajrMMNtYSmOPy4I8bicMFA6k+5Jx+VYVjoOrWcZlt4LS4lU8q54I7emKy/Etjrl1EIZljRZSu6CDkKq9M4zxzUVqaqyWugoNRvpqd5olvpesIuoyzRLpiyK0kc77Rdvk7UA649W6VJDYrNoSeS/2K4Z5ImRTtY5PKHnpWv/AGbDeeE7HTbFklhs7ZLeRlXBQdW5OOd2QPwrP8VXl080eq6gqG4wsIMaqoj2/d+X6d+9eXiJrm9nG+nXud+HTa5mzNvNJvLdHe78tCiKUMZ3ADHU+mai8MzyoH1G4kJlhk3QynGAFPcfXNbWv6jnT4bi8cRlQiTS4xuDHgY6ZA5xXmmr6mi3l1aWNw8tmzlYt67WK88n0zVU8LKbZt9YvDle5u+OtUtdZvktbOV2jVQCyj5mY9SPWr0OqrpMumJeRyFRCsEU6jCqg6HHqO4rM8Dafam2W8mv0+3CVgYgBlFGADn3yeB2rW1DVtOktEi1BAN4YQgr8sZ929eBWjtB+zWwuTmS0Oolt86dczSBmllkUKivtTaPukjv1z+NcprdtdJFdSC6gQmUHaoO1Sy9BjntVfSpPHutWj2+k6WJkP7r7SoAIx7scdK6/SvD15ZeEXl13VoVuLW6ZZrcx5If+FCR68Y+tOVCcY89jJuMJcrepzuhaNcXWgzTfYi4Uhptozs98/WjQrzUNC1R5NDlTmBo35zuUkEoQfTFbHhDWHW91jSZrSYpd2hSOG3UsGlzkMe/br71g6hpd1aAausiQSJIoaM53Pk8kemPSs4zlo+5TgryUkN1HxNHLMlhbcID+9C8j6fSotZ1bTWtZY5kCyKTtaIlQW+nTnvWVf6a0k0l9YlZYrd987gbQVz/AA+v4Vqa1pFy15Yyahpi+XKElLYAbawJXp2JxV+yXxdgi46FjV2uLyCyvGt/s9q0W60RJA2wHJK+o6k4Nbvwflt4fil4Tgi+cSaohU9MDkCq1hp3l6ZcPM4SFUecFxwF/wAe1Z3wKu7d/jD4TSZ3MjamnlgDIHB613YCHtHzdDzcyqqEWl5n6B0UUV9GfDhRRRQB+ctrqFrf2YtFjijKkMxXuvTOPasu+hjs7pbi3G92UqgHY56/zrOCyWt+iqhwzDC5yea6DUZZIIgbfA77WTINeBJJO8dmfZJ6JS6HQ6ZrtxLpxuNqfaUQjCpkkjBzj8K5C3t2vEuprhWA3KzKwxya3bPWrextInggEnnHbIAOVz94fnTLy1nmnJtJncTjbyOUUHo3uM9awdCUYs3hXjzI4XxJpUUJSSOQsCDtxVbQ7n7DcoWYkZA25/UHtg816HrHhoposQKsJQxyeCAprjNV8N3Nvk/Mc8KSMU6NePLyTZ6DhGfvRRm+ILiF9Tkmi+ZZOW988n8c11ngxrvU/DF3pUlxcsqzfaLW3ifC+Zj7x46BQe/YetYtjpT747GaJQrygGcqcjJH+H6V3dtaL4d1a9t4TE0ccn7vYvySJjGRnnqM/jVVq8YwtE5nSd3zHP8AiS31LTpRNdCCXzbOS3SRRwVddpbHYgE/iKyjts9OWzjiDNuDtKOMAgcfrWv431ea4kE7xJB8hRVDdQev4YzWNLc3Vrp5vGWQw3xBAZAVZRkZB6g9K2puTpRuefOyqN9S/bSPBZR3enMqvD8s4IzuIJ5/Kka6Op2zXMcUaOucPgZI7n1qO1mWxF1Zso2Sx70+XPzjHGfpUn2BoLKG9FxGiXDP5gKYWIA4A9qiSdzWLTiaGj6xGubDy9szp0Cgqw7k+9S4G9pBGWC53pyuB68fWuLkvJo7zzLWYJIPlLD0rf8ADd8+r3cmn39xHAqxZTHHmkHn8cVVSh7vMjOniFGXKzodC06GC4F15ZAwW8plzz2bPp7UzUtahsr3c5DRTja3lqA2AepNV49RvLa4j06SRTHnAH8Zz71janYxrqVzPNIBFHtMALfKSDyD7VhTXc6nLmNzRdVn+0PeSlBA+VgjYbst2Pt2pHVGldikjOfm64wc/N+PWs/zLeKNmku4HMis9usa4yAN2fbpiujU3GqWaR2EKMTgbGcBsN3z6c1Eotu7RpG0VaJkx7W3QW8ahpF4jcGQsR3GOc1j6hEZp5vNlk3s+2PYuwAd+Ow+tdv4e8P2Vtb3eqXF3cC4gjYwRpkOHGOh7d/rXPXel3qI1/FHOLbP7+WQZGxjy2e+O/etaHLcyrt2bMLTdPikElldyNEgGVSWVtnI4OKq3Vi+mNJCY3KMvnI6jdtHT7wHTJFb9/ZzyW8Q+SX5Xy8SsQVHTqOvYVTshcfY5bKzhMduqj7SrMMvyD0PIA4/KuyKs9WefJ8y0Rm6ZfPdXzJdIs8RXcw2+mKmtJrVNbEhiYW3zLIuSBnHHHpnFXl0W4uZ54dP+STyPMUbceYARnk8Adee+Ky9GtbyO9nXUJgkykxGOTkYx1z+fNDtZsSvdI7GwvLaXTFW9iMCqSdwXfuOOAPYnHPtWraXFnDG80UmfODFnYchsYC1y2j3sUMqw3hMBH+r3njb/wDrrN1y+aY+TbmRY2Y+YecPzXnTpylLyPTouOh3UMN3rFiuvXt9DFFYhIGix+82kkAjsTwRVf7DqOru+p6fo7NZ28Xl+c6+XDGBn5mbual8Fapb3Fl/Y8kZZWQLMyjA27s5JPcc4HtXci6t734dW2mDUbeOa0kFgLcbfLmUP98t/D8r5PHbrXThOVXvujPFucVoup4Bci4u9TWCK0Ms0j7UEOc9ev0yRU9nf6xpd1iERTG2l+5Lg4IPQivQPCkttZ+LLlk0+R5tixx/ZWWMxgP94vyPYmus8X6EuvWN3Le+FdOt5AVVJ4L3/SyAMggHCuMY+o712RdOrpI8+rz0X7vU4jSNQXVA2paLaRQXG8R3VnNzEjHuuTx/9etC8im0fVrv7fAk8agefKq5HPGQCOBntXF+KtDuPDupwGGZrmKRVlt7hX2yAgDIYDoykkfgafbarqd5cS3lxfXRuJtqvvAIcDGBWM8JbWL0Oili21Zo6Q+fa38btmwjm3N5eB8u3rkdRng/jUuj3cdyFspI4xuZtrLnJzyBk1T1Q/2nfC61KQQKQE2jkkev071zWpzPYSSNHMWjhl2DGQOOhxXLyXNnV6sv6qgGqDE8jOrEESLwMHj68U3SrSS91BriFHERJYq/HyD0/HNLpkbasJbq5LyR/wDLNlHVv6YqxJfXlnaJYxSwvCM+W7qQyg84yOvNU78tgjJXuOvYYbq7WG7hdxIdqHGTnPX3xVqw0+PSYLn7fIzJApjjdTyxB4+gqno2oiyuRdTEyOm7Y237rGnanqUt9A0MYIL5YqGz/nGajle1tDqVS+zOY1K4nvrwecS0RI+RzgcdxSW1le6ndCEvi238PjOAOMj0FdJpWiaZd3cKgNG0n+slfkBe+Petu80W3tb5rGa6mghcbvNhwVYYGDxRUxC2SCnTUW3cd4Yb/hH7eC6lmEvk3CyCGQFgwAI/AEHkU6zvY0laKHaFTDSSM2NwzyBk+1KdPsLNJYIryacEDJ/vEe/pU4/sXS5TM5RbnOYhxhcchuevoa4akXU91s6lOOsktWbGpWsOpWUaGYSo8f7pd/zknqc54B6VxNp4iuNP1PGtaXcXtjF5kTRSOeBtKjDA54PPWmX+tT3FzLPBGC7OdvlrkDn7qgd+Tx0xV6TWDdaUNJ8lnaMuRtjCnLAZyepxjv0zWlCm6DUrETtOHJLY6bwFpWpeMLTUnmu322xBsIJJSQFYZKhyeAODzxWZN4Rs45ZdPbx4Y/LDNItvFNIigdRkDBx3PSq3hjxzqfgXSH0l9Ht7yzut3mXKyNvQsPujjHAqfQvH2lafZSQrlZ3tGg3yhsHewJY9iQAFweDXqR5HZ7s8ecakW7aLocTrdvJpZaO3utO1m0LlUvEDHn/aB5VsevaorfxDIbUW95GHiDZRSMqD6j0rf8BJpWpeMdVt7tFi0iaylkdc437MFSD6g1Hq2mWOjaDp2sWrC8uLjcJoggeOJcY2t3D9+1aTUJK0kbUak4axepz82pWzFxI2Y2U7EAIGccVb0C1/tPSpIbzzI44yvlvGMkEk5GB/nineM9C0mPwla+I9J1jzmlmEc1uYCjwyEZb2x24rG8OXE9qEKyMrqfkdTwxPQEfnWdSjBw9w6Y4yrJ2m7o3k066smL3bXDSyrlWLHccd+a1DDearFb25gMrAgEueE77v1q5oV419diG+VJ51OVL4x9K7GPT7S3j33Ti327ZFWPJBI7fjXkVOZSPQ+switjk/EOgSRQ2l4IbR5IkESpaqQXOeWc5Pze9UraztLK8hMqtHPuyF3EDB7H1resYbr+1LprQu0iLvyWxGvcj3PatGCFZHVtQt9uo7cjzMKiLnjn8a1jOUlZs4pzUTA1XUbi1CM2qW0CgZEfAHHv1JxXNXV1azCL7OolmUFhLO5KE+lWPE2iSW+sG8uRBeLLIVzE3y59PanNJp6Wosy8UcajcwwCTnnH510woxsmmYOvJIoW9rJcRy3cNxGCdyvEAFBBHzEDuOOK2IZLi1TzA0IiCoz/N8yDp0rmNZuIbeRf7OjZpQAEcNyPU8Vt/DvS5dZ8Qw3mtalLBDbASszc8D7owevNazpqMbtmCqSk9EXbzXLKG1LGYKc4yWzXNxi3uZ5EnMEgnUMJDj92Mk7R3P511F2+gPruqQwaT9qzAWdsDEWMlsAg5J/SvNreC4uNbW0sFMimQhA/pTpcrjdaCmpp6ov2sKx62DLAWgAODywOOmfWugupLePQWktrZTc3TA7N+5wo5Jx9KoW8H2CGV3lQ3mAEQg/Kp6k1Zv9PjsNJjurRmMjr80n8Qb0A9KiTUnoVytLUqJqt5FexT2c81tcKMIYXKsqjpyOa9H0X4r+M7KAW8l5a3ykj97c2+5lUdTlSM/jXmOlxWINyZJpRIoDpGUO927jPYVYhikkjYwPLbsY2aRU5XYMdfTk4rmxGEo4jSpFP1M2jqfGXjZvFOswT6m8IEUJhVIkYL15ODnnn9K43WtDllimaxG5cbkA9PTPr7Vc8KPptxeTS3wysbDkyYz6k+tdTrFxGthbabpX2dopiJJnJyUduAOn6D0qqcY4VcsFZIpU1VVjBtPtVjZWttI63ZkQbtgIMZ9Ca6bS9buo2htpbUrucL5uCW9hgde1UdDh+zX39n33lxO21llJ4bn1/GvWvCOgCKzfWLN7KG73gQPqKlVJUtu2/UAHP8AjUJ+3qcsV8zpcVh4XkzF8Q61Dpvid7KO68xmtoorgSJ87OFUkNjrzjt2rEktBdyvHamWN/N++MeWOOpz1zk/Ssn44Q3tl4rtb6+lVr6dFkkkgUhN/Ixu6HgCucBv7+3+2JdTl4/vkSHofaqq4R8zcmXRqLlXL2Owlt78Wb2t1dWPmeZsM4lBHP8As+vasfTtHa485bp1ae3l8qKExMvnADO5XxgHvzVbw9o5uNSCXEk8JBzkr8xPY/pXd39izQw2siTIwx+/TJJ7A5HT0rncPZ7HUqqfus47VZoLizaOCQ2ksfKDzDz65zS6Ddrb3TwRlY5XT5pG+ZnbPJzx+AqPxd4Na3s3k8yY3KuuEyTu3HGB+Yro/EnhTVrHw7pst74TOmzWey1+2rdLm5/u7kHJkJ6n3rWNNTpN32JlOCnFW0Z0C3H2DRLO51S7tlnu5TtiiXJ2KcbiPbHT2rynx3rlwL6SSPUHK8NF8oznP+Jrr/ihqK6WljoqpGJ9OhC3Ug+80jgFxnvjJArx3WHku7uSRFlaLGU3DkD3ooYdOpfohxfJT5nu/wAjq7e9v/EGn+S+oLtaISukzHEjqFXHsfT2Fc/q9vNaw+cxxIWwMDGFx0/nWZpt1qEINvbyNjsMcCpta1R5raC0lUC5hG1ivUn3rujSalpsc9Ss+VSRreGNQjyEkBfkDhsfWuh1NFjsGZY1ljyNp3cjjOCPz5rgtPea2RGjTy5VbIbHLA9jXRXepn7CqLHNIyS+YflxlMVzV8N+8Tid2Gxnu3luj6W8JNaeG/CmlR3MKwRyQIFkLfKHfksx+pxj6V514w1+TXvEOpz281uYIFRIvKzEZSDhcg/6wj5ueOPpXRf8LCsPEXgFrS9sGtUuo2jWNsExlRlG/wC+gB9K83vrZIrm4vPMDtJg7VGME9x+tXiqityR2PPwcHzuc1qQaVq80XiJJI5nRZ8xsS33eQc8d+ldRrsqS+Hpo2fMjApGSeWYg1xHhizWTxTpxmuGNqZS1wyDLRxg8nHfAruAsJ+2Ku903MF4G7aTwSDXBOHJJHoVJxktC3o9nDf+E7Gz+Vjb2+SdvJk7/WptaMcMSm/nSXAjVXKFWOAPl2+23H0xWTb3bWJRog0kYXbhR0/HvxReyz39xZTTEYDFhnnIOP5YrWEeZs4ZuUS94t1eOXwu1uF2qylmOeWI4A+nWue+BNrdL8Y/CN1BEzwHVEVn25wO/wBPrVXxzcwzSNbwybEt0O9QOrZru/gNI8HjTwfDDGvlz3KusoHfncua9GlUVFRSXVHn16PtIy16Nn21RRRXuHyAUUUUAfmrrsLRauHg+YM2VO3nOc5rSli+0RJGgLSJwRu5Hpmq2o3LT8KVQKpIcLznp+NZdlNqNvdx38u90wQ0n95ema8KMLrlZ9jJ9SS7tWjieaOTac4YEY59K2fA17K2uR2NxcNukjZIyq52sMMP0BqtaytctOygbiSy5HH1+tI0FxaXltqNmrGe3KyEMuNzDqPpUOUk+SRLgn7yOw1S5toNUe1a6klEqZJZeEkB6D8D+lRXLrz8iu+D97txWDrMN7ql613DNGsOPMjlUc8DOOO/+FV31e4j08rcB5XxjKAAV586ep6NKVok51CfTb6OS6s0kiLgoyoC2e1WpriHVb1bxLghc48vHIHcmuWubq4sfs0l5JKElyCqg/uxngg9+KsS3s2mhZPK85Zs8PkOw9RWjodAqVUtWdL4/wDAOj6h4SOu6drTNqkcKSPavgB1JIIQdc/XHT3FQWemQaj4H02GQLIkESxtgjfG69QR9RVHTNat7xTHP5iS7v3RZ8gDHTNQahbpZsboXwhlY5MUYLK2OhOK3nUlKKg1axwJRjLnvciu4YwOY2WRWOVK549RUeu3N9rNlDbbYVmlfcSmF3KB1wPpSPfWNzEtwbyeO5TI2hy34r3H41FpSylGuHYq4TZESOWGck/XtXVGV0rmXM3LQr6j4ZtbHwfe6w0V4bmOUDem02+Gbaqk5yG6n3/CuUFtqsVq180O6CMhZDt+7npmu51q7u5dBl0aG4lW2nkWWWFvuu69GOe4qKXSYP7EEcUcwnidPNcn5GHXDf0q1iORJCnhvaO7ORs7lJSZFkdJUG4KSSGx6eleiaVDY3mnRf2okPnTrs3s21Rk43fX1rg72EnVdwUIDlcDoOK6jTYvtVhZszERhCxOehyaK7U4pkUoSpu1yPxF4UttJtH1kvi0SQIiLyJOcHafwrtPBNv4b8WaVJYaND9j1e1tS7FbhlLyf8syueM/3s8c1zV1a+ZYtZHMkOcoCTtUnqQOgzVPR/D+pWGrxxW2oPaWl2pSR1fajx9w+OuPSsKUlFP2judc25aR0NbVbHxT4Z1Cz/tVUFvfg7JvMDI+DgnjoRwa6RvED6p4LbSJpGeWzQRw7ItxZSdvUdRyOTRDY2E2hpp/iDW4ZNP+0u1g6HzTauAVO9RlliYFT6AiqWp3lxpEmo+E40t/t7qluxgAKsoxIrIw6Doc96VRxSUo7Gsbz92WrILDUdV09Le8tdl7pryLFl14SfGdnqQD6cVf0eyjXUGaRVuNXvblITbPGpiYOQA+SDwGPSua8QakulX+kaVbhZZ7YM0kaxZKyOeSG/iyO9ep6w2krYSa5fp9juobeGWLyyV4CENhh91icEe4xUqVpp9wqRSjtoclFdJFb3M0cSw3EzNNG8bECID/AJZ7e46Y7Cudi0mIWwvdQTzp3Kp5YbazYz8oA7e5p3iDVtOTR0js7pnuCFKMowO3X3rNudTvZITHLKCUUYkEYAI7AEd6KkpyWhNKmua5V1CK71jU7i4+yi0ZMIkanpgfdx9O59KtWujyot1HqBMU9pHujjJ+V+fmGen3cn8qpK8UUDXTTXMV3IQxlVwwI+nbFb+nR2GoWaRtqst9MkY87cu0Lz/kUc0mvI1cIwleO5SgvobK3kj07zYFkTEof+Jvap9JjuHsWeSFI/LkMjlsgkNgdep+lTXfh+1S3nmmaYTx5eIRHcH9PbitrQ9esZpkQ2bTFFxMrKOg6n9KipU5EnBGlN8z94u+FPDF1capPNY6usJCKsMht3EcjN2Y4+UZ7mtXW38UaLZedc6SrBMkXkeJbYoSAPnHAOcjGc810+keNLCLwzG1jYxrDJN5U8hbEuHwAyqePlHrWRfapazQweArea0hgll+0zy7sRSMeVB7AAYJ963puMlzSOaSqOVraeZwGlLpt94h269AbmGZGbcjFdrE54x9a7HxFpmiWHhZrfS7CIpchI/3rAyI64w4PY4BB9c1JffD+RLqO48J6tY3d1DbB3i8z5XcnB2MeMduT1Fcf4ivry6nS11IrBLbyhPLSQElv4iSPTsferrSrRkrbMinGnN6PYlt9FudQ1KCwtrYiKXbGsjqdgJ9WHvXG+I7U291LbNBsnV/LfPQMOor0DRdcmtYVt0neBgcxSxHGW6Zb396yPFU1tdyxXMdt5dxDIDLJxhyD6evfNY004P3lqazi3e2xX0zS7uxtIdLVY/OnHmAI3K542sfoP1p+oae9qj2d1AftABLNuyAOwrT1TUdNEsV9b3jNMpbPyYAUDIPryaxbjWF1KHfCpaMcM4PAPoK1WpiuxQ0vT5NQn+xxTKJ2TPz8bsZ6DueBVa0sLmO7aJoN0mSp5I2kVcDy2V5HdQStBcmZQhxnr0x+NbU2o/ZtRnsZtkU7EyiSRgWOeoJ7Z96mXMti4SS3LWlaTHplot3JI7SM2Xjc8ZPp9DS6yzMVkt7hJTtG9FAGOD09e9c9rGvSzXsVpHIFEsnlGVwSq+pJ9MZP4Vi3WtSWYa1hiR1dyvnxEgyDpkegPWsPqspS5joWIUdDpbK8uJLNZo4XMinJfGSfzrKk0nVrnUmnktWdZCY97dmI9vak0HV7rSs25s/OCtny5QVkjz7ela9/cXcwW5t1kiV8Hyw3cD+dRKhKDNIYjm2OgNuNPS2W3ntYS9ujf6MCoSRQRyG43+rD0Fc14tkGp+K7d7W/bT7IL5Uk0UXyoMHp03HPBPqabe6lql0ptPlDbQGyMsQPftU9j9qi09LXVoB9iyR935s5/xpqUoXbd/IlRTt+ZJZaTfDSJLhbxL+yYhPKkUh8kddp9+OOa6TwNH4MfTJZNa8MCWaCUqHEjbVToAQTy2Qaoz6ndw6euj2OrGVFh3W8XmllRvvfT/Cqnhqe4jtZbW+ytwgJePg+Zu7/WojWlfnX3BOnFrlf3mF4m17S4jPZaPpMFjGJWCMhO8rnPOfXjj2rnbq+upYHmkZikjAFQdpY9c47966KfT0fVLh44THHu/jXJz6Va/saGeCSSSNWc9GPJU+uK6HiFPWRcKSp/Cc7qsCXegWqRt5bb/3uP4s8gkdyKteE9LW1kLSZlJ+VDj5ee/1GKsvBaxtBGJkLOGAQISVAAIJPTkH8MGtzS3ijnt/O8po4SQPKXl/f39KiVRqNrAuVy5rmXPp9/Z61azQRunmOo/3iT0/HFegWT6gkY88RyzodjYXJQZ7H2Gaz5fEemx3aBLZGWMcMwzg9vxHNM1TxXBY2AFtapNOwy745YeprnleViJyv0OwnW10u2CxJE0YG6Vdm7eD16deM/mK5TxPqkLCza2meTDiTCgqSnoxPX0rnl+IGpNcRx21taNK3yxb+gzWk+kfbdGhj1m8uFlh3TRTIBsLs2SvA6fXNNwcHroZ0oLqT2+k2t1bS3EszSQS4ZdoIZCeSAD+X4VW8UeFLHw34L027u4f+J3qTSbYpGBVIgc7wvrjA+pq/wCG9YutH8WRafeRhobFwwZ1wXiI5+uMnp6U3443N5f/ABPjhCr5VrZxCNT0OcnAHuf5V00JqNOU3uiKkHKrGHR6nEad4XuZlWTcoeVgIxn7wPevULbw7bab4RgnmgdGvOQrofnjHKjI6/Ss3Qlke2N/OIl2xhlU8EZIAwenvitHxL42SRrKxSaNo4CXWOLLADGAG+g9OgrgnWlUUpSevQ6nSbkowWnU5HX9PtWaBFxbQxlRcrAdrlCcvn1OOgrG0fT4dFu7/TZdOWS/t5C8F7vOJUPKMvbBH8673Q/DN94iup2S4hRGBZpj0Jx09uOK5rXopNHmk02QvtjUqu47vKz/ABKf7pzmqw9WXsbNb9QqQTqWT26HE31zNNM0su4u43P/AL2eB+FXDp0t9DG1zePHDBGx2KhYs2OAMdBnAyactm13ZnyZDIuSSX69/wD69WNPeJpQl5sSNY9qoh2j6n/Gu9SskkcTi5NmZP8AZ7SaWTT4LmELD5TtI+cs33gw7cZp1nftZ6Te2EDIEunUzTEEuVXlUz2XPPuQPSprD7LFfC4CLMkkpSJGPBPqfyrrLSDTL/UZbS7W1gtoog7ugx5z8bE/FiBn0yaq7ukZVI2TPNTarkY3B5XxgDgDqTXdadDFcPaWlvvZV+ZmOTtYDOcd+K5TUfKjS1eRgs7fMgHGB0q7oXiCQXvlKgVgChIXoemRXNXhKorrod+ESirdTs/iJ/ZE1pps0P8AodwtorSLDIJQWAGeQe/4YxV3w7rWnXctvqtwJtalVul4m0oFX5FVB8oU4wcjkGuU/si8vL2OPy/KQKd79Rg9x78imf2THa3NxCnm+Ta4V7iNzjJxwPx4op1HZ20YVqcYpLc0/GuoX2qEWV5clmmcfZdPRRtjPAXp6DgE1W8Gr5F49rdW7rLG2Dk42HPf2pnh+zS41z7a7Zfd+7MpJ3465b1/wrbuhaw3ssrFXJjVSEbcWfOAOPw/CtHJ8vK3ciK12IdOvr5dYluvIJVJAFbIKsAcY+ldz/aF19nuMFuEDBlH3Tnp715zo2pRaW97bs6y+bINu1c4xyfoOa6vTNSkuoViTyi45/e/Lu9wK5qsWnoae72GLJqOuF4oVZkgcTLMcAMy88MfTg/WoNd1DWrgS6fLdXd1EGDMrvuBIPDAHofpU+s6zeadPI8iubUxhVEbZXPXOOxrjrjV7y/vElMpA3ADPTaDWXspT2Z00qkY2bRb1Oxk1ZmnuN/mKAkol4JOOtcvfaRqVvCLiC3Z487cNwSMc49RXZaglyP9FjCETEgODkMPY/hUYuLu1ggiuJNxAIYqeDzVYeU6XU1rzjUSjbQw20WPT7KJ7iby7mVfmXAOPTmrHh3w34Xt9DmutXQy6lO22MvMAkXPXA5JPSrlze2e6eLVLRpbfG2Fl4ZfT+daGhW2i6ppD2ywv5wPCKeSRyGP6VtGpVgnfdnPVdOSXkcVfJaw3jQ28m+PcSPQfT2pLeVEldcK+V2MvXIq/wCIdItbW8MaOQVADNjgnGeK54Sxw3xSEkAOMsBkgdyf1rtpxjOBzSquEvI2rKK7t7NESRZMsdoB59akdby4MVr5Nw888gjiSJCxY+2O9arSWV5BaBtylP40+UD396js7x9Gvovs87tLC+6K4jkOIwTyRjoa503KWxtdJEF1p+paDeLfS2N5ax2jmG6Q8tFhsfMv8IORjPXNdbeNLcWUUkSTIJEyM43D69/z5rK126Goafu1K4d559qTXittLqpz8xH3iPU1majqlkka/Z5naVRtQKxbI7fXms6qU2rIceaNzVa52XhtftDeRaoN7MRkkDkfnV2R0nsbfVBI0MDHAYNgj1x7/wD1q5SyFxJZS3l3Ax/egFSuGJOf04psv2yUs1vB5ltB95gfkUnGSBXZGEbpHFUm7XR0Sz6Z+/T7Ohg80IgB3Mcg4B9+5Ndp8BiP+Fj6IjOqW9rdoiIOAHb+teRhliRJPtscBRhIqMeWPtXc/CfXrjXfjP4Ms7SzFtbW2pJJKqHPmNg/Mx74FP6u3NdkzlqVuWnJdWmffFFFFe4fJBRRRQB+bUSNA5j2h1569PwqtFJFMoSaQlEJAQHG3NdFdeENTkd3mmAbeSCpIA9sVXbwteFt8ka7v4iDw3v9a+XlmWHlrzH11OEtnsUtJQ206yF/3Cn73bnpn05ravpWuLP7PaMFLfekxwPYVmSeGNR3jyrt0jJ+eMEgEVZi0TU4W/dzhB6AHis6uPpTafMWqbjsU3iltJYraK4YCb/WKPu8dwPWrLTeZbtBJPacA4bbgt7Gpf7Jv1Db5EbJ3cjvVSfw68zFpZnPsDgVn9bpPdjfMtiHVHdLXyEKYyGCPy2fXmqdvP8AZ3JkiV5jyCw3E+2a2/7JPkCGVzMg6bjkj6GoJNDhUqYw8ZHoSauGNpIl6rUwIrqTzfLlVY4HOQNmR7gf571f1nTbtIUNv5aqyZ2jOQPf3rSuLF5LRLdkEqoOGYYb8xUCWupmD7HawvPt4GSWK1csZDdEciOFsAIvEMKahOYFY8t1GPf8a62cx3Fgn2GZJmU4KQnJA7n27U2TwRrk0rStZfM3UsaW18H6/Yzi4it0Vh1G7qPSqnjqMl8auZxhOL2LtlbLcQQNcbd4G5S/cjpWpbWs0N090k8atMmyRGjBVgevBFZV3He2cYmvLJzGPvMrdKSPxdbrtjW0umUcFgmSfwqJTlUinDU6ac+R6lnxPY2Jk0l49NtbYBt8hTOZCMLgj04z+JpZLeBbdgjhEYnCKOMf0qN9b0W+ibz4ru1lxtBeM4IPp6VspZW01kBatlCnODyQe3vS9rJJKRqnFmXAblLNLdrVmAPD479ufStS5tEjtZjciNk67fUEYI9jTIVvtLZEnLNC65QsOVI7H2qC51SG/tJZrp3jiQ7XZRzGwp35zKfuu5S0S1ENxeWcDIttcp87nAkYYyAD6ZFcFqdxqun6wl43npKjjZ5mclQMY57Y4r1HQrrTtQ0q4u4popZ4crJGvBVQPlIHoararbtqGiq95YgKHJR3JMmD/Cp9K2hVVKTUkbr99FcrOU1HUNLnm0/VLWcx3hQ+apXmIg8D3yK7Xw5qWlXVjBeeKb57uyMuy2sfu/aGBGSe4X+dcPqOmi6v40uFljhhChj5XznnoAOpr0CdbOTQRZzaaLWByqNdyxZliYZIAP8ACDjt7VXNSVpDl7Rx5Wc7L4ZgN/JqEjJHaxzlmii+uQoHpzirerppksCRw2ciPCu0k8HGT8x/OuitdHuNjR2NuhgWdGDb+SQAct9cVJqem3ds/nSpCLZlxsPzOp69f4h2rCdSUtWxpxTRyFtY6ZLc7LuMInlfKiEKrH6+uDXK2lzJpWoFYyqpnpv5Zc9D610Xi5mtBARY3CiUEqGblseg7Vz+mwTDWwdUtiJZEJiikHRR2OfpitqK0bZc2ejWX2rULOKW1QK2N7mThQnA/HvWVZaXquna210YVS0lZg0kByFXOOnat7SInS3sY0hjddmWUt69hnp6fhVq8vY7WSfzWePzMqsZOTjsKlW2MW2iOC6tY/D88V0pCQxyxwLs656E47c1naBYi2s4Jrpo/tByyMTkEDoMHpgVhzaprVtaTTQwTXOmQSBXkKlo4z6N2xwar3XiiW6jiea3CMg+R4vuEZ9P8Kh0Kjjp1NoYiMXqz0vQPF1louj6tZppyo7qzo6Yy5bG5ST0HGeB1Fc5Br2nrpMOoT6XZ311HOWjF2xLlDkKp5y+D+h9qxrDxhpcLENZrcCTO9X6LxxirFvqPh2S+jubiA+Yx5BXEYPsOwxWkJ142TRMvYTbkupoQeF9S0/TJtUuo4JmQeZNHBKCbRSflDr2GTVO0sZvEcphhWO1t4QDI5bue59ScVb1LVrVpbu1hnRFu0VWdH2/Kpz0H9a5H+3JonaG0kk8qT7zDgECtL83vdSUm0WvFWhGwf8A0a+NzEmFKsOp7getM0tbe3t2idSj9fLx90n1Hr0p1vqYhu2nd+IlcRiT5gXI6/rWhFcac9rLCtvbRyMkaqjQ5O9SGOT7nr9aJVrWi0EaSWpUltLfUHtIZbwRTzyF45D0iUHjPrQnh1pNXnuo9QkvFjQtJK68semKls9Ks9SupLmdW+8+5IThYR2UA9s1vafHdaLbFRbW1xA2SzkjLKTyM+tZyrtKyY3Sje5y1p4afVIZDum2xSsoMa52Hjn8q9L8A+B9H0++XUXj+0zAjyTeYKxe4XoTXNaXLNp8VwIrv7PDLMJN6uCdvcMPwq1bX9sk7KNQvL+TjaONv4ZPaodWb2ZlNRRr/FLwfca9dNq8H7vUw/yyqu0Sf7JA7V57bXGr6NftY6nalZMbuF4Nd/aeKUgkxcXuZY/lCyyY2iszUPEGn3mqPcrcJPcY/drHFvVfbNRTqVIb6ouM4vQ5uLX2s7qac2gQyDaAV5x6ZrVjeDV2AvDMi44wflz6ZqwmrWbOJr4QRSI2AHhGD+nFY/izxjdXVz9ntPsnlQf6toUyAfUHv9apc05aIt1oRRaGiWsUxkt5nMgJ2Kh5H1qtqTNF5SRwPFNFJuMwbJJ6VQ0rxZrUMytdpBewk8rKuCPoR3rrLjxFouoWX2aSBrKWU4VnjCYPruH9aJQknqSsRFkGl2Ul3DLL+7mdZNsjbtoGRnv2rMv9eitBJGrWc0wBB2SbgD7Yrdt7HSbaxuLeK7ia5lx5mZATj1rzq4SDTdWMbRh0B9OcZqqVNO90TVq6aMvSx394vmaXp80kaDbvCHoe2O1WdPj1+wRYHtQm/GHk6oDU9rqeoWJW40V57cNyTOflI/3e9Jf6tq2u3fm6nc28ZCgMYo9oOOlaSk+WyRELX1YsM+mWaXEElu13dAZ3MflyR+tRy39kNNeNxBG5GE2ocn8auy6PCunxGGRWZ8ktnjPoPesXU9PMal3XgrgHb7//AFqyhZvU2k9NCjpNgZ7i4mWOSbbCV+TjYWPX6muv13w74l8P3Vlpo1KHULO4T926kME4yRgcjHr3xXJaJd32m3n2mFTIp+UqDgOPSul1aaS40+KOwiMcny4cvjYe54+v61VW93fqFGra3kW/Gt9GttbWYbzrq2to4lmb/lmAc9fXHAz9K1Nd1CHxhq41jyfsaiBYgrnkhScc+uK5yLR5LqL7PPLK2wA8N99vU1uadpsqWsdtcXUccSSDJZuAa4atRxhyRZ3U4Q0l1RTtoJ47hFSKe+tgANhODH0GQB3BBxntVbULURyFre0EIXIVDjeR3zj862omls7uSC2uEQF2Rmj43dgQamFlIluI1jidlYggHpkYGPx5rlvJnRFxhqXvhp4pOn+EdWW4S4lDOfIwuFRsY3E+ntXFeN7qWTRnubiYSXd1KqqVxgjHT2wKv2+q3Gh6HqmmW06vvug0gPtgjg9v54rD0mzXxAbh5HSJkfJXBGFIJLDt1/nXoQg7Jv4UcU5RVSTS3ItA8t3trfzD5si7WUDoOcn3rZ1zwfFc+HbfXLFt+Jxa3NuescpHDD/ZYAmqUGlW0erxC0nkbygMv7d+lbtrY2lza3Gl2upXgRn3sDkB3A4P4e9aqqua1jKpCyumecaerJrnmbcw24LDjqBwMD6mvQfBfhX+17e/1O+mUy26SSJEeMkphMHvjOce1Y93cyR37QNp5SVFMK+XgjJ9/wA66HwBcwfvoY2mW+3ruQtsVCvRvRiM1rKTunbQ57JReupieN/hxf3WhJqljdWDpbhC/wC+xIqsB1B9/T1ql4Yh07R9OksLq2ljvGAWR9gy2Gz8rehIHPt71311DK0UlqrPK8pG/wAzhSwznaMcdT09a5jUtEudau7HSIT5Zxukl5JCD69MnNEZqS5XoiZXWq3KkvibVZFkh0u3QMq7GkRd5x656A1NoUtxdaQml3VqkMIfDTZ69+R3bNdnpmjafpKwaXDGHQj7zEAOe+fxqlq0MdvqqpY+VMywgs0Sbl8wtyCe/H86lTpv3YLQVpbyZctNb8MeG9KMN5DcXGwARxpbjaN3JIz6nua4691O68RWcFpoekmzuftLSLMhx5o6DI7Ac0zUb61uNXe01UyQREBGiiHO4n5T+veur8K266BZWt5YWPnRCSUXrvL80cYICqD+BJHvRZJ3S1NL8urZwd4lz4VuLex1a1tUnuFYrctISknI/lnvW5qUGkyaML5bgQz/AMGxi28nqfauf+ImzxTqH9p+eFt3mKwr12KTwKf/AGBeQ2sVvPqBng8tSrxryvqpyeMdPeqTjKCctzV0pJ2uLbeLFKS211suU6BxIFPTuOhqTR7KG+nLyMsKkE7VwRjtzT9L0PSdyFrMyIoySwxkZ79q07KwsVhMdnFsRWyGxyT/APqxWVSpG1oo2hBRd2y1Z6TMmAsxCrgjnjjtiuf8T3MWnTJE03zyEb8DPlp9PU1e8R67NptuYlgm3lVERDgAnHfv2rl7fzMyXmoQs87/AMUvO7P9arD0dOaexjVxDk+WJpWpj1XVrcLm5tkCogPTLHBZvTsK6N/BOueH5H1KSN5La2ciWWzkDBMkAcg8HnmsHwfJGt+8qgQr5eSq9CRj/wDXXUajrbfvYvtErbgN3znL/wC96n60qlZKTikOMJ6XZzGvafaSW8ky3F5Izrwsjc7u1YllocX2F57i4KzzMIoFRgApByS//wBf1rcuZJLy+EcnyJt3Ddxn64rOmspYBEbcCR3XJBXowPOfUYxTp1HBWuazppodb2mpW1zHYysjg7fLZgQWBIXCj+Lr2qDUrDWYb+axuLSVthEjNCxZVjB+Y49Dxn0710xtWl1C0WZ2u7eGH92rLtYPweD9R+Wa09rPCRdebbySRlQ+85jLDB2t1AI4I6YyKI17dCJw+4562eXV7l7CytozFbk3O8PnCKVzgdM+1W/EMOm3Orvq6WIhn8wO8URCLnsRjgGqHh5ZzrCxw7QU3xZQZBB/n2ro9R0+JFiBSNGKgPsA/H605S96wKy1KXmyXlkkkzKrudm3PuDuP5YpsM0n9g3djYxgKEdZJSOjHvUUNrcXMayDMcZbG0cDB7mm219DBqxtJJilu7YCnoMDHPqSa6WlujkT0syroHhu0vPELR6yZGtUgKRqnyOGKnYRnqAwHHeuh+BukXFj8c/DR0+8dYVvlWd3/wCWhwd6D8arzW9vql8qzXBaODnEZIJPbmu1+EUdrZ/Evw1aQIsaC/U/8COcDPc4z+lKFaXOkY16UeST8n+R9oUUUV7x8gFFFFAHyxdaeuWGwYz6VnzaaP7tdZcKu4/Ws+5VB1xX4hCvJ7H2xy8undflqtJYH+7XQzsgJ5qhPcRKDlhXXCpUY9TFksfWq8lmqk55q9eX0CKWaRQPeqJmkuE3wI0i+orsh7RkuJVkgiU9Kq3HlKM4FRz3UzFsRMCpwQ3rUVlp+qasXNusaorbSzN/F6V2qm4q8ibE+kWM2s6mljBlUxukYfwrXqmk+HbSztljhhVQB6cn3rN+G3h46XayG4cSXErZdsY4HQfzrvYouBxXzuZ45ufJB6IqKsYn9jxEf6sflUM2iQsD8grqPL45pDCuK8lYuS6lpnn+oeGredGRoVZSeQRwayD4KtgCI7dFH+yoFeovbrn7opn2dP7o/KuqGZVYqyY7nlMngW2K8wg/hWVN4Ku7OdJtOlaIqQdnb6V7U1qh/hH5VG1jGR90V0Us5rU3e4XT3PCdc0Xxdf8A7hY4FiB4kdiXGPeudl+GusSPJJcXO8yffHIBPv619Kf2fF/dFRy6ZGw+4Pyr0afE1aOyREqcJbnzInw81KxliurK6aC4iOVkTIPNdBpt14mtZVOqWlrqSou1WUeW4/pXuEuhwMPuD8qg/wCEdt2P+rH5Vu+Jqkl76uJUYR1joeO3eoarcy+ZHocVu4YFZGG9x/SsnVbTxhq108ss3kRsR+7UFhx0ODxmvfY/DlsD/qx+VTDQbcDiNfyqFxI1tFFtLueBWVn4hhb/AE+/vpVOM+W23IHYgUxbvWLV5UFtKbZj8sZkJwM+9e+y+HrZhzGPyrPu/C1s/AiX8qtcRt/EiVCPQ8Uv4NPu7Y6hLN9nmPBV2G5Wrn59Pnv7mG6jvAZUYkSuecD+GvaNb8B2d3GyPCG9Pl5BrhdZ+HOr28gbTZAFU5O4Z6e1ezgs6w8/ilZlynNeZnwX2oW9g1stvGXZ1Luh5BHfj6U7RLmGXUDbmGWUTkrIzsWwf4c598/nV7OtaZbmP+wy8hGG2j5D74qHTpFWV7h7C4t5GPzgAhRz0HtXY8RFq6dzRVI2tY2rS8n0VJoIrplsGlbdaSLuibP3iwPUcfpWNJ4XW/1C6uLBYk0+d/MVUG1VJ6hVp2tFryOZYFnlmkXaAUOB/TirfhePVNJsfs8lhqEy53E+WTs9h7VrHFxS96RjUSSfKtTl7Tw/b2HiFrWaFN7xsUDH5c5qPWdADQ3UkU6qyHMSqM5Oen5V1sNxJF4ga+vLW63NlIvNtj5aLx196ralexm7GdNfeMqGjUgHJJyfzrV4pO1mZ010scFLp0seY5DJ9pAxgjA69/wrT1SBLqG1sdPVISBgsRtxxyDWrrN1atqgkVkEe0HbKeRx1qG71XTbQRtbSxXVw+VMYGRx0Oa0Vdz1SNm+VLUbpPhq2uni86c26gfvMcbj6Vq6va/Zkt7a0t4mdVGGQbtx9/WrFs0d3aW/myLG8oH7xsbc9846Cs7U9WuNHnNpZ4lmfc29FLnHfGOlYczlK1wlWt0LEkkVujLdQC3dh0UY5+nemW+sSMhijtYbpAMncxXFc+rX+oX3nXwvc5zt8pjkflVq/wBL1cxbrfT7qOIkbdqlmf8AKhuK3Zk6qkixd61MQzW+kwRscgFiXI+g9K5a+WZ8XF3LN5ZfG49CfYV0C6P4sIcafotwgZdu+cAEDHbPes0eA/F8yqs1vMADxumBA962p16MN5pfM5qjb+FNjLObQY5lj8iWUNwZXG3B+ldHY2mk2yrN5gKj5twOO3Q1zw+G3itmPzqo7ZJq5F8OfGDbQ9xE4H94tzU1cVh/+fqCDnb4CSW6s7y6dFCKDk8d/aoG0q8uJdtvCAn97oMe5rSg+H3iKN1eS1WYr/df/GugsvDfiAQoJFeKQdR5ZKHn2FYvMaEPhmn8zeFNy3Rh2Ph68WFJHKyKpxhT8y59j1qzqGl3LQ+VLbmRuiMOw+ld1Fp0yQpF9kaQ8b2MRx9PWprzTvNi/wCPRcn1IytTHHUpfaB02eJ6lYXej3f2qOOMheC2AVPsRWdNJPfTrLKqpzxXpWp+GdT8qRPsEs8LZ8tFYE59aLTwVqd9BtGgtBKrq26Y4QjHOMDJreOY0Y/E194SoK2rMrw3omoNppupGEabcoJOjCrFpHZ72N0o27toHTJrp9Q8K+Op5IUtbaxVI12qfM4x/tAjmm/8K88c3JPn3mnwqTn92hJB6ccVx1c3oXf7xL5mseWKOfudV0+31G3WWQx29s+QB908dM+tCXGk3Gk3Kfay2GLRsp3bO+BVu6+C+vzn99qgcA5CspI+tTWPwg1qzfdDdWoXBBQxkg1j/amBS0qq4rt9DkNK0tRLHOF8xVfcYz1x6jFa9vbbr3cymJGJC5PT0BrprPwL4n06zMOYZgpOwodpx1xzWVdaNr9rL++sJ5QTnO0/KfrWkcwo1fhmmXGOtynKl4JFaEBwhwCG/n7VoQ6iJ4R5tusgyMFlOP8A69Z9+X8uYxb4pCMLG5wcjtWdoserpISyyZxkIzDI9wD1FaxjGSvc6faraxqX11JNNIqQmMsWww4LD39qi03VJ7aY7reWUISoIXPNNma8kmcTwuIxgOyEfKO/4VYla2x5SzKVZQA6y9KpRQ5VWyomly3lxJNdFkjdy20dT6Zq3PYxwRLp9uBG8i5LZwOvSnLN5bIIm2xjAZnk5/DNUL64Sa+HltPIR8oZVLKPxFPn7syc7HVaDYRLoywxxn7SVPmtkBmPpntx2pJr2y0a2FtLHtuJsn5DjK+5Peq1prMlrYrHDCAR6Jn6n3rmtaOqXVwZ4dJup22kK8mFA+i0o1oX3MZStuSN4ht9MnnultIbqSSTKJkMVHr+FVYbiGfxNHfQtNbTySh5IW4T6ZHFUdOsb63n+03mkSFVDKMc7Sf4sd66O2vra2ijt5dOjv1VfkVYdj7vUt3rsnWja0WZxd9ZI6mdjMQYZo1kjDP97IVfU+3SpPCt9oemW08lzNPLK5LTzuoAPoAT2GTXE65rl/e26WFroq6TD/y2kDGR5Mfw57DPOKybiJrjCv5sjr0D7uTWDj3YlLpY6Hx34k0/VNRtfsCulpZg7XJ5kYkZPHYY/U1nyeKY47cxRW/mjHBb+E+tULDw3qknLafcvDk/vI4yy/StmDQJlhZV065ViBl5Ex09KXt6MPtDimZ934ktswyJYgSNjzGAIJI6YPtW/N4qV7STYBJLLxKrjK7Tj9c1S/4RG7urJC1uyzBjkYG3b2H1/wAantvD81vAY5bSTPQOq5xWc8bh3tLU1gpX12MrR9Lt9R1g2yxhVkXO0fw464rd1Tw5dzXISO4RY2UIrZIYbe3HX3qCC1ksbxJ44LhpEyciMgfTNWzqF/JMJBZXrMn3AVIX8eOal4qN9GauWpRsbbUrG4Gj6g6xWzZ2SFsbv9nPTNXr+bSNN0qZXlhkMRJVVILsSMAcfn+FU9Vt/EesSqs9uotl+7HjAz6+tOg8OXSwGJoY8HqKmWKo7uSI5pdDgdSF9cXD6tMyzQpKF69BjAwPSumlm0ye3WSFGKuowCDleORn1rWuvDE09k1k9uYoyVO4MD0OTj0zTD4ZZAqxqyqvb1rapmVBxST1Jp03GXkc0lreb57uCWKK3D7mB+9z1A/wq5DaRyTu0U1yJVjUqODuX1roE0crF5ZgUjdu6VJNp8zzJIhMARNoWMAD6muZ5hT6s6HdbGPZWdzKpmnjaXcNiZPzAj19sZrX0+0azRpbxVRSw2r/ABYpz2t4x/10inGMqcU1dPm3lizknqSSTWf12mPmkMF9bG5Ey27bgp8nPCg9M474rH8WT3dxEsKS/OVLOyN0B7e3pXSnT3uIwknBAwHUYYClsvDNnDGVWEsWOWZzktRHMqUNSJK6OT8LH+yfOPL7lwwxyM9cUal4ktY1kg8q5nmK4BxgAfWu9/sKLyziNc49K5+XRoYb6WQwxsOMhh0qsPmMK1RtowmpctonMwa8GugVtphAAANzZI/Dp61sW15YOf3FhI7KMjeo6+prbstKaTIitYxgEgbRV2z0c7yDbgv0Axjmu2VZS+FmCconNL9qmn819qjAUKvyhR+Fd58GdKurr4l6DdSci3vEc54xwelamjaZpRmEps0+0xADe6Z/D/69dt4KtYH8baRPGpikSddwCgAjnr+dKnSvUi5T6ozrV37OUeXoz6Booor64+SCiiigD5ft49U1CUmRlhXOcKOQKnPhtXb95czMT6tW5bIisFRQD7VcTqCucjv71+Z06FOHQ+zlNvY5f/hG9PhUljIxxzlj+lRN4Xsy371FC9TmuwmEKss4ALoDjPriqrxCZmZ8dTketehDkS2OduTe5zD+HNPb7sCFV6ZH+c1AfDyqzfZ41TI52jArsI4VZRiPgHt3q3BaoVUn5RngD+tdFP2bexnJz7nnkXgeF2Mk5aRicsq8VJoOiW+nz3cUEHlxmQHJ/vY/wxXoDxII22kqv05Nc5FEw1W5znbtXvkZ5rzs7lH6s+Q0w9+Z3LmkQKlbEa1Tsk2qOMH0rQSvzutK7OwULQV5p69adj2rBsRAVpPLHpUxXmgLRcCHZ7UhT2qfbSEU7jIPL9qPLHpU+KNtO4EHlj0pyx89KmVfanAe1K/mIh8v2o2D0FWOPSkKilcLkGz2pjQgnoKtbaNop8zAoPbKf4aikso2HzLmtPYKNgqlUaGYzaXbt1jB+oqI6FZHrbx/lW95a0hVapV59wuYaaNax/chQf8AARU406M/e3H6mtTb7UoSn7afcOYyH0q3IOYlP1FZ914bsZj+8tYm+qiuoMeRSiJfSqjiakdmLnOEvPA+j3C7W0+E/wDABWdN8MPD87BpNPiYjgdeK9N8njsB70nlr/eFdEMzxMdIzf3hznnNt8MfDsS7fsfy5ztLEiti18G6PasWt7OOBiMHyxtz+PWuvCpnBbP0FKVjz0JqZ5jiZ/FN/eJzZzcHh2yhbfHHsb1U4NWF0a1BJ8sEnqe5rd/d/wBwmgsvaMCsHiKj+0LmMUaRajpEv5Uv9k23/PIflWwXPZFFLvf1X8qXtZ9w5mY40i1/54/pUsemW69If0rT3yeo/Kk3yf3qTqyYczKS6fF2h/SnCwUdIR+VW98n980Zb/no350ud9w5n3Kw09f+eQ/KlFgv9xRUxz3Y0Yz/ABGlzS7hzNkX2CP/AKZilFkuOGSn7RRgetHM+4AtqF7pS/Z19VFKAKXIpNsVxv2ZP+eiflQbPI4MbfjTiaTC96V2BE9k38UYxVaXTVY/6sH8KvjjoaCzD3qlKSGpM5+58N2UxzLZwyf7yA1m33g3SLpCs9hGQe4G0j6EdK7Dex6hT9RT/MXHMYrphja1P4ZMOZnnNx8OtDbG23kjGMHDk5/Omf8ACudB2FPsYPvnpXpJZDwVBFHlQN/CVPtWyzXFL7b+8fN3PN4vh1oSEf6DG2Om4ZrTg8KWMShVgVVHQAYrtDbjOVINHkf7IrKePrz+KTGp2OPHhezHSFacPDdqB/qV/KutMQH8P6UhjX0rP63U7j5zjZvDNqT/AKkflVRvCtorFlt1XPXA613bRLmmNAvYVosdVXUpTOKTw3EBtEY2+mOBViHw5bg5MKEjvtFdaIQO1KIqUsbVfUTlc5+LRoYzlY8H1HFWDpm5NrFivoWzW2Iqd5VYvEzb3Fc506PFjHlj8qrvoseT8ldV5VIYRQsTJdSlI4+TQYW6xg/hUX9gQqfliUfhXZmEegpjW61osXPuPnOR/sOPvGPypG0OPH+rrrfs60GAU/rU+4c5xz6JHj7lVLjQ0AJCV3LW49Kglt1x0JrSGLn3Gpnn8+jqBnZ+lUJtL4PyfpXoM1mpzgVSlsOD8tdUMY+5amcJ/Zf+zSrpmP4a7I2H+zTfsPPSt/rj7j5jlodPwfu1cjsf9mt4WQ9qd9l29ql4pvqQ5GJJZ/JgVDZ6Wtw8m6NcuMgFc8VtXcIETkfLx1rSsbVVSMkfLtGSvX2r1srvK8mRJ2iYb6QsUKkKQB144FTJpTK4K/MSfmyvNdE9ukjiLaC3Xk8gVLHCqqoA+91OcHj1r1+cyvcwodJOdyOE69s811ngq3dPEWnNINpWZfx61EYI/JV0X5snI64PuK2/DyRpr1ht5/erg1rRqNVYa9V+ZjW/hy9GeoUUUV+gHyIUUUUAfPVnKVdueeRye3tV4Tr5bNn0FZMcwjZo8EO77QewGKlaZATEMncQPc1+ctao+0tcvySCWIlV2YJzk08r93ZIvBHOcjNZZlC/KXOSO5q1YzSJKNijdnB5/Or5tNiXDsaqMscZOcFuPpUrKFJUDjZwemTWXDd/vvMHzgHBHoasRTzyTOrW7JgrtcsCGJGenpRfmuRyFi4CSTH5TsAHANZB2m/n28YC8fnV6e42xsCQSDgjPU/4Vjy3ONXRRwskTZz7EH/H864cwtLDySLpxdzatuv4VcTtVC3PzCryGvhai1NCUdakqMdakrFgFFFFIBG6UhHFONIaYDcU7FNyKdRcBaKB0opAFFGaKBBRRRTAKKUUtFhDRS7aUUo60WAQKKXFRT3VrAC01xFGB/eYVny+I9IjXctyZucYiQtmt4YerPaLBJs1aK51vFPmZ+zaZM3oZGCg/wA6qHXdbuJnWKG1tkXqMF2/PpXTDLq0t9C1SkzrKNvtXFzXGvTtltTeNR2RQuf0qFYb+4O2bUbzk4GZDg/lXRHKpdZD9l5nbySxR/6ySNP95gKqzatpkP8ArL63H/AxXIRaUsjMX3uyDGXJbvVm10uEqjPb4z2C9vWuiOUR6yYci6s3m8RaKpx9uiP0qL/hJdJJISWVz/sxMaqLo6nZ8igZ7r0qzFokauQo655/+tWscnh5g/ZrqRSeKLUECO1upP8AgAH8zTR4jZj+7024PPdhV630dHQL12jk4qX+yVjVdo2szfKCM8Y/+tW8cnh1iL2lLoYsviidH2f2Y27OADJ1P5VIniK8aMMdMVQTjmb/AOtWtHopmlEm1VIXJ+ue1WY9JidQscXyYB5q1lEP5ROrS7GA+v3ocqumK2Bk4l/+tQdfvthZdNQjufO/+tW+NJW3Eu1VDHoCBjFTxaYgZcKmMDcCuPrir/sWHZA61P8AlOXOuaofu6bGPrIT/Sg6vrJA22tuM/U11KaUqyuVXaGXIyMjNTDToZXUyR7VU8AdB7/jQsmprdC+sU+kTjhqHiCRioW1VsZxsPT86kjl8RM+0vAoycny/ausjsVe5YbRt6Dj+tTxWSxzszBQemMelbQyilpdbkvFR6ROWU62RnzFOOuEpqrrxZszqBxj5B0rskslwRtx6dsUsdvE3zc7iflJGKtZPRvYn615I4a5bXgrBLjDDriMHj1pI21oEj7W0mO+wc13P2FWeSRgNmd3X8xVddOiE6srBozyBmrllNFdAWKT6HHNqGsw43CCQD+8uKF8QXasBPpZwf4kl/oRXV3dpbtIY1jEjZ7YqsdHjkdlZO3OBjj0rmnksXe1mWsRTe6MFPE1ipP2mG5gHqY8j8xVqPxBo8mAL6IE9AxxS3GjI6sBgKuVwR2rLm0KOQuvkHkYHpnFcM8nj2sar2TN+K/sZFBS7t257OKmSaF/uzRt9GBripfDcJjKrCq5+bcBzTD4dWFBhWjOeqtiueWULo2P2cHszvR6g0qsR3rzxINUtSJbTULoBTt2bty49eauQax4hjyfOglUcYeLOT+GK5J5ZP7LB0H0Z3XmN9aUMueVrkrfxXcINt9pexuxjlyD784q/b+J9LlUF2mhPpJGf5jiuaWBrR6XIdKa6G8fLPqDSbAejD8apWupafdLut72B/o4q2vPI5HtXPKnOHxKxFmBSgLTvpSg/jWYCAU7ApKUVIwxRgUtAoAYVFGypKSgCPZSFOKkoNNMCBk4qJk56VbPSmMKpSBFOSMYqB4far7rxTdlUpFXM1rfPao2t+2K02So2StFNhczTCMdKheMDPFabpxVadMKa1jMdzImRC6owJDt0HfFattCEAiXcACN2OtZz4XUQGBYLH0HYnv+VaVq3ln5sfNgr1GfavrMu92khzV0WOI2ZmwwA+VsU9Yw6KjgdPmI7Hr/AEqq8ioxVkdlPIGeQPYDtmpHnKyEOuM5UcYx9a7nNEcrJ1kCt+8yjg5G3uOhyK1fDBZtZ09jwTOOp7Vz9zPmB2JjLLgBT/Ee9aXg2WSTxHYJMWBWdcdh0PFVh52rwi9dV+ZnWj+7k/J/kexUUUV+lHxoUUUUAfNEE6NIY5cEbvl/vDB5xTp5FTc7/KvBB9Oaop5SlZJGyEfop560Szq3y5ITeQeeme1fAyj7yPtkW5ZUdw/JXr9QO1WYC9w8bwrtEg5w2NvbH+fWskSKsfkbeSDgq3XIpbR4wYy0jMySY+U/MODyfXntU8qBo1S0kasF29FbjuK0Dcbrd1LFWB2syenXr+VY1rePJbqWMeeNy9cnqMe1SX/2WYRRsXXZOksYjbg7eqt65z+lJxtcVtTQuJSs4j3BiPbqO+ax5pW/tFCNrFdxG30xzUr3nmNjOWIG0kdSetZ000drdi7lWVyYyjBCCB7/AJVxVYt05cpolY66xkDopHStGPoKw9HkVrdSsiup5VgeCK2o26civh8RDlk0SWVqQVEjVICOuRXIxXHUUZFGRmkA1icU3JpW+tJx6inYApc03NKMeopgOBNKKQEY60oIoFqLRRkU2SSONC8kiIo6lmwKai3ogHUornb7xhpULeVZ772bdtwgwgPuxrDvvEOs3hk8uWO1jCZEcX3vfLH/AOtXfSy2tLWWnqWqU5dDtr2+s7FC15cxwj/abk/hWNdeLrJflsrW4vG9htX8z1ri1xLtuJdxb7zGQ7jnpnvz1q1G/l4EjlRgllzyAB7d+9ejSyulHfU1jQS3NqfxJq8zDyYLe1Tkc5ds/pVGefUL7me/uQCfug4B/AfQ02zeMrIzybwr/MNh4O0YxU8CbkXaQNwBCk89O/p3rtjhYwS5UkXaK2RFFZwIgk27juPXk/TmpoYyxV4wBGGyRjkAe341etYJWLRvGnDZU56jn9cmppII4YGYgnC7vkPJHp+ldLw7srsj2ivYrC33DcsZbPGPStC3tI8n7xLkZz0zx/TFT2jRxwLJuyjJu+fr61YTqGaPehXGRnrgYP0q40YLUzlNspfY/wB6H/gOamht8TQsUBU/eGOxBq3KqwgEMpzgddvf3q5FtBjVmQJtGc+uO1bQUOZmbk7XM+xt1CvC1swRD8rFs7hVpoYlc7QRjkfl0oneFbp5n48vCkj07/zp80ixxu4bfGzbSEG45/zg0RqJIhpseIvOtlIVlycEYqz5MTfMy7gMA/40gkaMnZtcjls8Ae/5VKZwXfapaQEbgp4HpW/OjFohtPMEzLKix/8APNgOw7EVaWMtMUOB3QkZqJppM42IUxnJPOafGrRXTTxOWaSPJXdnP0HapjUW17g0JYxtFNIZUOc/J+NWSwxyOM4waqI16JWecqItoZAB8/41NKw+zh/M2YzucnAA9605rR5exL1kKcG13NtwP73JFErf6RGdy7DgY757UxX3KDGyvnG0no3HeiOZlk2NsQBc+2fao53blbCxcEqBk3HDr6Ux2x8m5WP07dqoh9uevBJGW70C42ribEkoH3gcfpTeIurMFAuQzSLngRlex6f/AK6NreQdz59GJ561US4jbDOqCLjac5y3eledQSUUv1wuaTq6J8w3DyLbvIiq3mHZjuO9OWdQ2W28jP41n3k0kkZEJLOxHyn2PNK03CkgKOvPYgUniOWQ/Z6GixDIQ2AvoKhhVAWWPBXkn5uAfSq3miQAFl2jG3HvUZuFkk+VgpP3voKzqYmPNf8ApiVJl5hDyFX5s4wB696ZL5gUruABPUc5+tV2mj2YEmRjLDOcH2piXQlBjQnA6k+3XFP60lZJ6jVN9iVk8xm3YJxhR6+tR+RHsMSqycnaQMg4GKRJldmi24UHIB4x/wDXphlgWaPEpEqghRu5NWsTGybHysS7TB2tGrHHCAYORUE9tBOg8xQVUjgHnI6Zqd5EaQYjRwgzuD4OccYqENBHheFjZi3y/wAP1/GlKtFtq9yoxaKs9nh4lKkIDk8YHPSqbWEbSNtYL82MY+9Wu+Zhskbeh+6E6/iagMTGyCh3WQEYcr8233rJ2d7rQ2jJpGCdNCys7ySyRs+3aygBPcVXn0/aYlABUHJGP0rppEhliMZDNl9xYjrVaYIyy4AjGBlycBeenNYypQbtY0jNnMm2t5fuxADaVAIxwDg1HbRXUUazQXM8JBwdrn8MiuhuLeLd5uFI/u54JPpVdraJIJAuMqBtGfrWSo825rz9ChFrGuWpUSSRXQ/uMmGI+orQtfFUW9he2U1sAcbh8y/41UeJgw2hh7k/pVBYWjV95SVlJYgnOc54Ga4auDpTXvRGoRfQ7Cw1jTb44tr2J2/u7sH8qvg/hXmtxbrJeQMsCbZUJaXGCrZ6VbstT1exZljulljRsbJcsCPr2rgq5XH7EiHQvrE9AyKM+9cxY+MNPZjFqCtZyqQCcbk59xW9Z3lpeRiS1uYpkPdGzXmVcNVpfEjKUJR3RZzS1HnFLv5rAkdRTd1G6pAU0hozSE0AIRxSYp1IcetVcGMIpjLUh+tI2PammMgdarXC8GrchGKrzYyOa3pgYW3fqMzlS20haspL5jqV3BxwuOh5x+FVLd3a6lMbDBc9Dyv0rQhk+yuIZGR5VO4EdemcY9a+4pQ5YxjtY1YhjDMyyL1GQ2evaoZzuWVt7qMDDdcmmQzFoQYtkg5BkZsY/wDr806eZVhV2YO/G7nG40PXca3FmdA6tEAwAxjGdx/xrR8Isw8V6duL7muVBycjvwKwnvRuZ2C7UJG1OjN/XvV7wfqMDeN9ItWkUymdSqnqPX+ddOF1qwafVfmZ1k/ZS9H+R77RRRX6UfDhRRRQBljw7oA6aLp//gOv+FB8OeHznOi6ec/9O6/4VqUVn7KH8qL9pPuzKHhvw/jH9iadjOf+Pdev5UDw34fDhhomnhh0P2dcj9K1aKPZQ/lQe1n3Zljw7oIORounjr/y7r/hSjw/oQxjR7AY6f6Ov+FadFHsofyoPaz7szP+Ee0HAH9jWHHT/R14/Skbw7oDA7tF08565t1/wrUoo9jT/lX3B7WfdmbDoOhwoEh0ixjUdAsCgD9KlGk6X/0DrX/v0tXaKzeEoPeC+5B7WfdlP+ytN/6B9r/36FL/AGXpv/Phbf8AfoVbopfU8P8A8+19yD2k+7Kn9l6b/wA+Ft/36FH9l6b/AM+Ft/36FW6xk1e9nvdUt7XSmlFiwjRzMi+dIVVtoBPHDjk+lH1PD/8APtfcg9pPuXv7L03/AJ8Lb/v0KT+y9N/58Lb/AL9CsPT/ABTeXWjrfSaHLFJPKIbSHz0YzPkg8g4UDaeTT7nxRNBp5eTSpFv1u0tXtWmQYZl3A7yduMd/wo+p4f8A59r7kP2k+7Nr+y9N/wCfC2/79Ck/svTf+fC2/wC/Qqtp2tJd+H5dVNu8ZhEoki3BiGjLBgCODypwayYfGSJp9xd6hYG18hYZCBOjjy5HChiynAxnJB7Cj6nh729nH7kHtJ92dB/Zem/8+Ft/36FH9l6b/wA+Ft/36FYyeMNNuG1AWBF6LTyURoXBEskpIVAexzjOfWpF17UDa3anRJF1C1Cu9sZ0wUOcMHzjseKHhMOt6a+5B7Sfc1f7M07/AJ8bb/v0KhutB0W6Ci50mymC9A8CnH6Vk2fia8udKsLhNEl+16gvm21r56ZMe0MXLZwPvDj1Na2kavBfwJ5im2uS7xtbyMNyun3hx1xxyOxFUsHQi9IL7kJVZ78zIh4a8OgkjQ9OBPX/AEZOf0pw8OeHwcjRdPHGP+Pdf8Kq6l4mhsdYudPmtZf3NobhZcjbIwBYxj0bAz+fpVa58WLH4gttJjtYy0yRPukukQ4f0UnLY9qaoUW/hX3ev+TG61Rfaf3/ANdzT/4Rzw/z/wASXT+ev+jrz+lA8O6BnP8AYun5zn/j3Xr+VQx6+jKE+ySi4OoGyERYZyMkv9NgLfhUFt4kea7iY6bMmmzzm3hvN6kM+SBleoBIIB+nrTWHpfyr7gdaovtP7y+NA0MEkaRYAng/uF/wpf7B0T/oE2P/AH4X/Cs2w8Szz3sS3Gky29lPcPbwXPmowZxnAKg5Gdp6+3rU/h/xFHrTj7HayeUgb7RIWG2JweE9zxk46ZGetJUKTV1FfcgdWp/M/vLv9i6RkH+zLPI6fuV4/SlGj6UOmm2g/wC2K/4VU8Na9FrbXipbS25t5AE8zH72NhlZBjseR+BpP7fULIrWkouEvxZCLcMkkgh/ptO76U/YU7/CvuF7WfdlwaPpI6abaev+pX/Cn/2bp3/Pjbf9+xWVdeJ0i0O61KKxnnkhu5bWO3QjfK6OU47c7Sa0JNWt18PtrSq8kAt/tACDJI25xR7CklflX3D9pO9rse2k6W33tOtDznmJetA0nSx00+1/79CshPFUUWhW+r6hbpawTXCRBhcI6qr9HLA4x7U618W6feGRrNftEKailgJY3BVmZFfcPYbsfUUfVqV/gX3IPaTtuzW/svTc5+wW2f8ArkKBpemjpYWw78RCsvWPEU1nY6vdW2mSXf8AZUhWZRKqEqIlkLDJ9Gxj2qHVPEWqWGhQanJ4fdjI6o8Quo8pvZVQ5zg5LD6UKhT/AJV9wOpPubg06wDFvsVvk9T5Yo/s7T9xb7Fb5PU+WOa5/WvFkul3dhZXGnRpdXUJkZJLuNAmGC7QSfmPPap9T8TtY64bBtOd4EaBZZxMgKmVtq4TO484zimsPT/lX3CdSfc2f7N0/wD58rf/AL9il/s+wyD9jt8jp+7HFZOm+IJtRvtRt7XT9y2bPGpM6BnkU4wVzlQT0J4xzVaw8UXk1jd3V1oktv5M/wBmiQTo5mm37dgweOccntUqhS/lX3B7Sfc6D7DZZJ+yQZPBOwU2TTdPkQpJZW7KeoMYINZKeJGis7xr/TZra8tmjX7MHVzIZCFj2sOOWOPai68Rvptnb3Gt6e+n+dcmHmVXCjy3cNkHnOzGOuSKr2FP+VfcCnPua66fYKoVbO3CjoBGKQ6bp562Vuf+2YrOm1q8hTTpJtIljjvJxE+6VQ0O4/KSM859B0rbpewp/wAq+4PaT7lY6fYkc2duf+2YpDp1h/z5W/8A37FWqKPYUv5V9we0n3Kh0vTT1sbb1/1QpRpungYFlb4/65irVFHsKX8q+4PaT7lUadYDGLK3GOn7sUHTdPJ5sbc/9sxVqij2FL+VfcHtJ9yoNM04HIsbYHAHEY7UHTNOIx9htsf9chVuil9XpfyL7kHtZ92VP7L03/nxtv8Av0KP7M07n/Qbbn/pmKt0UfV6P8i+5B7WfdlU6bp5OTY2+f8ArmKadK0wncdPtc+vlCrlFH1el/KvuD2k+7Kn9madjb9htsenlCj+y9Nzn7BbZ/65CrdFP2FL+VfcHtJ92VRp1gDkWVuDnP8Aqx1pTp9gf+XO3/79irNFHsaf8q+4PaT7lRtM05vvWNsfrGKa+k6W/wB/TrVvrEpq7RR7Cl/KvuD2s+7KR0jSioU6baEA5A8leP0o/sjS/wDoHWn/AH5X/CrtFHsKX8q+4Paz7so/2PpOQf7Ns8jp+5X/AApkmh6LJ9/SbJuQeYF6j8K0aKPq9L+VfcP2tT+ZmcdB0UgZ0mx45H7heP0pDoOhldp0ixx6eQv+FaVFL6vR/kX3IPbVP5n95mHw7oLddF08/wDbuv8AhRb+H9Ct5fNg0ewif+8luoP8q06KPq1H+Rfcg9tU/mf3lX+zdP8A+fG3/wC/YpP7N07/AJ8bb/v2Kt0VH1PD/wDPtfche0n3ZU/szTv+fG2/79ij+zdP/wCfG3/79irdFH1PD/8APtfcg9pPuyp/Zun/APPjb/8AfsUf2bp//Pjb/wDfsVboo+p4f/n2vuQe0n3ZU/s3T/8Anxt/+/Yo/s3T/wDnxt/+/Yq3RR9Tw/8Az7X3IPaT7sqf2Zp3/Pjbf9+xR/Zmnf8APjbf9+hVuij6nh/+fa+5B7SfdlT+y9N/58Lb/v0KadJ0s/8AMPtf+/Qq7RT+p4f/AJ9r7kHtJ92Zy6Doin5dJsR9IF/wpw0TR9xb+y7LJxk+SvP6Vfoq/YU/5V9w/az/AJmUP7F0fbt/suyx6eSv+FJ/Yejf9Aqy/wC/C/4VoUUewpfyr7g9rU/mZnHQdEwB/ZNjgYx+4Xj9KWLQ9GiuVuYtKskmXG2RYFDDHocVoUU1RpraK+4XtZ92FFFFaEBRRRQAUUUUAFFFFABRRRQAUUUUAFFFFABRRRQAVk6VY31prWqTSNbtZ3cqzR7SfMVvLRCCMYx8mevetaigDC/4R1Y9Ct9Pt7xo57WYzW9wYw21yxPK55HzEYzUL+FYbu08vVrlb+WS8S6uWeABJSo2qmzkBQAO555ro6KFoFypJYW/9kyabbxpbQNC0SrEgVUBGOAOO9Z3/CL6XHof9lWdvBaRl4XkaGFV8wxsrZIHXO3H41uUULR3DsYV54at7i41CdZzDJdiAoVQYheIkow9eT09qm0zR54ReTX+ofbLu7QRvKsIjVVAIAVcnHUnrzWvRQ9VYd9bmC/h549M0uGwv/s95pkIhhuHh3grtCsGTIznaD16irek6XJp8USC685t7yXLvEN00jdSOflHtzxgVp0U223cVtEjB8QeGYdXi1BXupIXu0RUkRQTCyZww9epBHoSO9IdBvItZS+s9Shij8uKOWKS0EhYJ/dbcNuR7Gt+ipSSB6mQmhxL4mbWvPb5oyPI2/KJCApfPrtUD8/Wqtr4bkhu4kOpFtLt5zcQWYhAKyZJGXzyoJJAwOcc8V0NFNAc7p3hy5t7+J7jVfPsreeS4gthbhCrtnlmydwAZscDr7U3TfCq6Zbyw6ffNbpcQulwBEP3jsTiTrwwBIPrx6V0lFK2lh3Zg6D4V0/Q9R+16a9wga2FvLHJM8u/acqcsx24y3A4+ap30OJvEy615zYEf+o2/KZQCokz67CV/KteimI5yTwlZzpHDdXNxJbpeT3nlo7REySMSPmQg4Xcw96v6No40nQF0izuXEcQZYHYbjGpJKg5PzYBA564rUooA5qz8K7Edru8SaeS+jvJGithEjFBgDZk9e5zk1LdeGY3S+NvdtbzXF6l7E4jBEMioiD5f4h8nPTrXQUU7/1/XoO5hpoDNoWqWF3ema41RZPtNwsYUZZAgKrk4AUKMZ7Vb1bSU1DR101pmRVaJt4GT+7dWH57a0aKLiMPWtFvLvV4NSsdRhtJY4WhZZbUTBlLBuPmGDxUOo+FLW68QDX1eNNRQx+VK0AfYqghlwfUE+4NdFRSB6mJDoc3/CSjWLq+SYRI6W8a24RlD4yGfOXAxwMChvD0R0u6s1uXV5btryOXaMxSb96nHcAgfUVt0UAc+nhx5rO8XUtRe5vLpo2NxFGIvLMZBj2rk4wRnknNF14ck1SztrfX72PURDcmYgWwjRh5bIF25OPv5znqBXQUUAYFzpOqvFpdr9thuIbW5WaaaYESsqnKgAcE9iTj1rfoooAKKKKACiiigAooooAKKKKACiiigAooooAKKKKACiiigAooooAKKKKACiiigAooooAKKKKACiiigAooooAKKKKACiiigAooooAKKKKACiiigAooooAKKKKACiiigD//2Q==">
            <a:extLst>
              <a:ext uri="{FF2B5EF4-FFF2-40B4-BE49-F238E27FC236}">
                <a16:creationId xmlns:a16="http://schemas.microsoft.com/office/drawing/2014/main" id="{A005CADC-D401-4911-ADE5-FC4B450B0FF6}"/>
              </a:ext>
            </a:extLst>
          </p:cNvPr>
          <p:cNvSpPr>
            <a:spLocks noChangeAspect="1" noChangeArrowheads="1"/>
          </p:cNvSpPr>
          <p:nvPr/>
        </p:nvSpPr>
        <p:spPr bwMode="auto">
          <a:xfrm>
            <a:off x="3763926" y="3276600"/>
            <a:ext cx="2484474" cy="24844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76AB3295-C8B1-4132-8C69-977A177E6FB1}"/>
              </a:ext>
            </a:extLst>
          </p:cNvPr>
          <p:cNvPicPr>
            <a:picLocks noChangeAspect="1"/>
          </p:cNvPicPr>
          <p:nvPr/>
        </p:nvPicPr>
        <p:blipFill>
          <a:blip r:embed="rId3"/>
          <a:stretch>
            <a:fillRect/>
          </a:stretch>
        </p:blipFill>
        <p:spPr>
          <a:xfrm>
            <a:off x="0" y="3737886"/>
            <a:ext cx="5613121" cy="3120114"/>
          </a:xfrm>
          <a:prstGeom prst="rect">
            <a:avLst/>
          </a:prstGeom>
        </p:spPr>
      </p:pic>
      <p:pic>
        <p:nvPicPr>
          <p:cNvPr id="5" name="Picture 4">
            <a:extLst>
              <a:ext uri="{FF2B5EF4-FFF2-40B4-BE49-F238E27FC236}">
                <a16:creationId xmlns:a16="http://schemas.microsoft.com/office/drawing/2014/main" id="{08B0498B-1F3A-457B-8E34-1398E1EFFC50}"/>
              </a:ext>
            </a:extLst>
          </p:cNvPr>
          <p:cNvPicPr>
            <a:picLocks noChangeAspect="1"/>
          </p:cNvPicPr>
          <p:nvPr/>
        </p:nvPicPr>
        <p:blipFill>
          <a:blip r:embed="rId4"/>
          <a:stretch>
            <a:fillRect/>
          </a:stretch>
        </p:blipFill>
        <p:spPr>
          <a:xfrm>
            <a:off x="0" y="846952"/>
            <a:ext cx="5613121" cy="2918200"/>
          </a:xfrm>
          <a:prstGeom prst="rect">
            <a:avLst/>
          </a:prstGeom>
        </p:spPr>
      </p:pic>
      <p:sp>
        <p:nvSpPr>
          <p:cNvPr id="7" name="Rectangle 6">
            <a:extLst>
              <a:ext uri="{FF2B5EF4-FFF2-40B4-BE49-F238E27FC236}">
                <a16:creationId xmlns:a16="http://schemas.microsoft.com/office/drawing/2014/main" id="{203C0CCA-67DD-4DBB-9C4B-28D1E712B94C}"/>
              </a:ext>
            </a:extLst>
          </p:cNvPr>
          <p:cNvSpPr/>
          <p:nvPr/>
        </p:nvSpPr>
        <p:spPr>
          <a:xfrm>
            <a:off x="192255" y="584775"/>
            <a:ext cx="5520486" cy="369332"/>
          </a:xfrm>
          <a:prstGeom prst="rect">
            <a:avLst/>
          </a:prstGeom>
        </p:spPr>
        <p:txBody>
          <a:bodyPr wrap="none">
            <a:spAutoFit/>
          </a:bodyPr>
          <a:lstStyle/>
          <a:p>
            <a:r>
              <a:rPr lang="en-US"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Booming cellular subscriptions and internet use globally</a:t>
            </a:r>
            <a:endParaRPr lang="en-US" dirty="0"/>
          </a:p>
        </p:txBody>
      </p:sp>
      <p:pic>
        <p:nvPicPr>
          <p:cNvPr id="8" name="Picture 7">
            <a:extLst>
              <a:ext uri="{FF2B5EF4-FFF2-40B4-BE49-F238E27FC236}">
                <a16:creationId xmlns:a16="http://schemas.microsoft.com/office/drawing/2014/main" id="{F38548A8-EF6E-4689-8469-2282ABD0A79C}"/>
              </a:ext>
            </a:extLst>
          </p:cNvPr>
          <p:cNvPicPr>
            <a:picLocks noChangeAspect="1"/>
          </p:cNvPicPr>
          <p:nvPr/>
        </p:nvPicPr>
        <p:blipFill rotWithShape="1">
          <a:blip r:embed="rId5"/>
          <a:srcRect l="18325" t="26022" r="38299" b="8775"/>
          <a:stretch/>
        </p:blipFill>
        <p:spPr>
          <a:xfrm>
            <a:off x="5613121" y="954107"/>
            <a:ext cx="6639121" cy="5690412"/>
          </a:xfrm>
          <a:prstGeom prst="rect">
            <a:avLst/>
          </a:prstGeom>
        </p:spPr>
      </p:pic>
    </p:spTree>
    <p:extLst>
      <p:ext uri="{BB962C8B-B14F-4D97-AF65-F5344CB8AC3E}">
        <p14:creationId xmlns:p14="http://schemas.microsoft.com/office/powerpoint/2010/main" val="1880353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ECADC-1D69-459C-83D5-AA9E88AE5FA9}"/>
              </a:ext>
            </a:extLst>
          </p:cNvPr>
          <p:cNvSpPr txBox="1"/>
          <p:nvPr/>
        </p:nvSpPr>
        <p:spPr>
          <a:xfrm>
            <a:off x="0" y="0"/>
            <a:ext cx="12192000" cy="677108"/>
          </a:xfrm>
          <a:prstGeom prst="rect">
            <a:avLst/>
          </a:prstGeom>
          <a:solidFill>
            <a:srgbClr val="002B55"/>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prstClr val="white"/>
                </a:solidFill>
                <a:latin typeface="Montserrat" panose="020B0604020202020204" charset="0"/>
              </a:rPr>
              <a:t>Opportunities from </a:t>
            </a:r>
            <a:r>
              <a:rPr kumimoji="0" lang="en-US" sz="3200" b="1" i="0" u="none" strike="noStrike" kern="1200" cap="none" spc="0" normalizeH="0" baseline="0" noProof="0" dirty="0">
                <a:ln>
                  <a:noFill/>
                </a:ln>
                <a:solidFill>
                  <a:prstClr val="white"/>
                </a:solidFill>
                <a:effectLst/>
                <a:uLnTx/>
                <a:uFillTx/>
                <a:latin typeface="Montserrat" panose="020B0604020202020204" charset="0"/>
                <a:ea typeface="+mn-ea"/>
                <a:cs typeface="+mn-cs"/>
              </a:rPr>
              <a:t>Deploying Advanced Technologies On Farm</a:t>
            </a:r>
            <a:r>
              <a:rPr kumimoji="0" lang="en-US" sz="3200" b="0" i="0" u="none" strike="noStrike" kern="1200" cap="none" spc="0" normalizeH="0" baseline="0" noProof="0" dirty="0">
                <a:ln>
                  <a:noFill/>
                </a:ln>
                <a:solidFill>
                  <a:prstClr val="white"/>
                </a:solidFill>
                <a:effectLst/>
                <a:uLnTx/>
                <a:uFillTx/>
                <a:latin typeface="Montserrat" panose="020B0604020202020204" charset="0"/>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255B701-34F6-493B-9E57-2EA0436E6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0" y="1290320"/>
            <a:ext cx="7424795" cy="4734560"/>
          </a:xfrm>
          <a:prstGeom prst="rect">
            <a:avLst/>
          </a:prstGeom>
        </p:spPr>
      </p:pic>
      <p:pic>
        <p:nvPicPr>
          <p:cNvPr id="11" name="Picture 10">
            <a:extLst>
              <a:ext uri="{FF2B5EF4-FFF2-40B4-BE49-F238E27FC236}">
                <a16:creationId xmlns:a16="http://schemas.microsoft.com/office/drawing/2014/main" id="{0D290CAD-A3C9-48C1-AF85-32A2BB233C0A}"/>
              </a:ext>
            </a:extLst>
          </p:cNvPr>
          <p:cNvPicPr>
            <a:picLocks noChangeAspect="1"/>
          </p:cNvPicPr>
          <p:nvPr/>
        </p:nvPicPr>
        <p:blipFill>
          <a:blip r:embed="rId4"/>
          <a:stretch>
            <a:fillRect/>
          </a:stretch>
        </p:blipFill>
        <p:spPr>
          <a:xfrm>
            <a:off x="7791551" y="1290320"/>
            <a:ext cx="4400449" cy="5355975"/>
          </a:xfrm>
          <a:prstGeom prst="rect">
            <a:avLst/>
          </a:prstGeom>
        </p:spPr>
      </p:pic>
    </p:spTree>
    <p:extLst>
      <p:ext uri="{BB962C8B-B14F-4D97-AF65-F5344CB8AC3E}">
        <p14:creationId xmlns:p14="http://schemas.microsoft.com/office/powerpoint/2010/main" val="192601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ECADC-1D69-459C-83D5-AA9E88AE5FA9}"/>
              </a:ext>
            </a:extLst>
          </p:cNvPr>
          <p:cNvSpPr txBox="1"/>
          <p:nvPr/>
        </p:nvSpPr>
        <p:spPr>
          <a:xfrm>
            <a:off x="0" y="0"/>
            <a:ext cx="12192000" cy="584775"/>
          </a:xfrm>
          <a:prstGeom prst="rect">
            <a:avLst/>
          </a:prstGeom>
          <a:solidFill>
            <a:srgbClr val="002B55"/>
          </a:solidFill>
        </p:spPr>
        <p:txBody>
          <a:bodyPr wrap="square" rtlCol="0">
            <a:spAutoFit/>
          </a:bodyPr>
          <a:lstStyle/>
          <a:p>
            <a:pPr lvl="0" algn="ctr">
              <a:defRPr/>
            </a:pPr>
            <a:r>
              <a:rPr lang="en-US" sz="3200" b="1" dirty="0">
                <a:solidFill>
                  <a:schemeClr val="bg1"/>
                </a:solidFill>
              </a:rPr>
              <a:t>Disruptive Technologies in Agriculture</a:t>
            </a:r>
            <a:endParaRPr kumimoji="0" lang="en-US" sz="400" b="0" i="0" u="none" strike="noStrike" kern="1200" cap="none" spc="0" normalizeH="0" baseline="0" noProof="0" dirty="0">
              <a:ln>
                <a:noFill/>
              </a:ln>
              <a:solidFill>
                <a:schemeClr val="bg1"/>
              </a:solidFill>
              <a:effectLst/>
              <a:uLnTx/>
              <a:uFillTx/>
              <a:latin typeface="Calibri" panose="020F0502020204030204"/>
            </a:endParaRPr>
          </a:p>
        </p:txBody>
      </p:sp>
      <p:pic>
        <p:nvPicPr>
          <p:cNvPr id="5" name="Picture 3" descr="https://fm.cnbc.com/applications/cnbc.com/resources/img/editorial/2018/06/01/105246103-ecorobotix.530x298.jpg?v=1528110856">
            <a:extLst>
              <a:ext uri="{FF2B5EF4-FFF2-40B4-BE49-F238E27FC236}">
                <a16:creationId xmlns:a16="http://schemas.microsoft.com/office/drawing/2014/main" id="{6F2D12E4-C1A0-4ED7-A472-90497FE16AA1}"/>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408992" y="984477"/>
            <a:ext cx="2147596" cy="120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41AB2B0-2C75-4143-B1CF-3DB8419B2639}"/>
              </a:ext>
            </a:extLst>
          </p:cNvPr>
          <p:cNvSpPr/>
          <p:nvPr/>
        </p:nvSpPr>
        <p:spPr>
          <a:xfrm>
            <a:off x="2779551" y="960887"/>
            <a:ext cx="8914701" cy="1231106"/>
          </a:xfrm>
          <a:prstGeom prst="rect">
            <a:avLst/>
          </a:prstGeom>
        </p:spPr>
        <p:txBody>
          <a:bodyPr wrap="square">
            <a:spAutoFit/>
          </a:bodyPr>
          <a:lstStyle/>
          <a:p>
            <a:r>
              <a:rPr lang="en-US" sz="2000" b="1" dirty="0"/>
              <a:t>Weed-killing AI robot </a:t>
            </a:r>
            <a:r>
              <a:rPr lang="en-US" dirty="0"/>
              <a:t>by </a:t>
            </a:r>
            <a:r>
              <a:rPr lang="en-US" dirty="0" err="1"/>
              <a:t>ecoRobotix’s</a:t>
            </a:r>
            <a:r>
              <a:rPr lang="en-US" dirty="0"/>
              <a:t> : can tell crops apart - have the potential to disrupt the multibillion dollar pesticides business. Solar-powered and can kill weeds for 12 hours straight without an operator at the helm. </a:t>
            </a:r>
            <a:r>
              <a:rPr lang="en-US" dirty="0" err="1"/>
              <a:t>EcoRobotix</a:t>
            </a:r>
            <a:r>
              <a:rPr lang="en-US" dirty="0"/>
              <a:t> uses 20 times less herbicide than traditional methods that spray entire fields.</a:t>
            </a:r>
          </a:p>
        </p:txBody>
      </p:sp>
      <p:sp>
        <p:nvSpPr>
          <p:cNvPr id="7" name="TextBox 6">
            <a:extLst>
              <a:ext uri="{FF2B5EF4-FFF2-40B4-BE49-F238E27FC236}">
                <a16:creationId xmlns:a16="http://schemas.microsoft.com/office/drawing/2014/main" id="{D783EC7D-F5D0-4DA4-AD96-87E32EBE3B9D}"/>
              </a:ext>
            </a:extLst>
          </p:cNvPr>
          <p:cNvSpPr txBox="1"/>
          <p:nvPr/>
        </p:nvSpPr>
        <p:spPr>
          <a:xfrm>
            <a:off x="2779551" y="2568105"/>
            <a:ext cx="8746922" cy="2462213"/>
          </a:xfrm>
          <a:prstGeom prst="rect">
            <a:avLst/>
          </a:prstGeom>
          <a:noFill/>
        </p:spPr>
        <p:txBody>
          <a:bodyPr wrap="square" rtlCol="0">
            <a:spAutoFit/>
          </a:bodyPr>
          <a:lstStyle/>
          <a:p>
            <a:r>
              <a:rPr lang="en-US" b="1" dirty="0" err="1"/>
              <a:t>iCow</a:t>
            </a:r>
            <a:r>
              <a:rPr lang="en-US" dirty="0"/>
              <a:t>: A text message and voice-based mobile phone application for small-scale dairy farmers in Kenya. Developed to solve the problem of permanent access to verified agricultural content. The app prompts farmers on vital days of cows gestation period; helps farmers find the nearest vet and AI providers; collects and stores farmer milk and breeding records and sends farmers best dairy practices. In Kenya and Tanzania it is available in English and Kiswahili, in Ethiopia in </a:t>
            </a:r>
            <a:r>
              <a:rPr lang="en-US" dirty="0" err="1"/>
              <a:t>Oromiffo</a:t>
            </a:r>
            <a:r>
              <a:rPr lang="en-US" dirty="0"/>
              <a:t>, Amharic and </a:t>
            </a:r>
            <a:r>
              <a:rPr lang="en-US" dirty="0" err="1"/>
              <a:t>Tigringnia</a:t>
            </a:r>
            <a:r>
              <a:rPr lang="en-US" dirty="0"/>
              <a:t>. </a:t>
            </a:r>
          </a:p>
          <a:p>
            <a:endParaRPr lang="en-US" sz="1400" dirty="0"/>
          </a:p>
          <a:p>
            <a:endParaRPr lang="en-US" sz="1400" dirty="0"/>
          </a:p>
          <a:p>
            <a:endParaRPr lang="en-US" b="1" dirty="0"/>
          </a:p>
        </p:txBody>
      </p:sp>
      <p:pic>
        <p:nvPicPr>
          <p:cNvPr id="8" name="Picture 7">
            <a:extLst>
              <a:ext uri="{FF2B5EF4-FFF2-40B4-BE49-F238E27FC236}">
                <a16:creationId xmlns:a16="http://schemas.microsoft.com/office/drawing/2014/main" id="{16C24F68-89CE-4CA7-8859-6AA79F97E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992" y="2591695"/>
            <a:ext cx="2158794" cy="1426921"/>
          </a:xfrm>
          <a:prstGeom prst="rect">
            <a:avLst/>
          </a:prstGeom>
        </p:spPr>
      </p:pic>
      <p:pic>
        <p:nvPicPr>
          <p:cNvPr id="10" name="Picture 9">
            <a:extLst>
              <a:ext uri="{FF2B5EF4-FFF2-40B4-BE49-F238E27FC236}">
                <a16:creationId xmlns:a16="http://schemas.microsoft.com/office/drawing/2014/main" id="{2FDA8680-D919-49DC-966C-4285E1F6EC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94" y="4630326"/>
            <a:ext cx="2158794" cy="1395210"/>
          </a:xfrm>
          <a:prstGeom prst="rect">
            <a:avLst/>
          </a:prstGeom>
        </p:spPr>
      </p:pic>
      <p:sp>
        <p:nvSpPr>
          <p:cNvPr id="3" name="Rectangle 2">
            <a:extLst>
              <a:ext uri="{FF2B5EF4-FFF2-40B4-BE49-F238E27FC236}">
                <a16:creationId xmlns:a16="http://schemas.microsoft.com/office/drawing/2014/main" id="{1587271B-5A2F-44B4-8314-7EC6D6C4B438}"/>
              </a:ext>
            </a:extLst>
          </p:cNvPr>
          <p:cNvSpPr/>
          <p:nvPr/>
        </p:nvSpPr>
        <p:spPr>
          <a:xfrm>
            <a:off x="2846664" y="4455875"/>
            <a:ext cx="8444918" cy="2031325"/>
          </a:xfrm>
          <a:prstGeom prst="rect">
            <a:avLst/>
          </a:prstGeom>
        </p:spPr>
        <p:txBody>
          <a:bodyPr wrap="square">
            <a:spAutoFit/>
          </a:bodyPr>
          <a:lstStyle/>
          <a:p>
            <a:r>
              <a:rPr lang="en-US" b="1" dirty="0" err="1"/>
              <a:t>FarmDrive</a:t>
            </a:r>
            <a:r>
              <a:rPr lang="en-US" dirty="0"/>
              <a:t>: Connects smallholder farmers to loans and financial management tools through mobile phones. By keeping records of farmers’ expenses, revenues, and yields, </a:t>
            </a:r>
            <a:r>
              <a:rPr lang="en-US" dirty="0" err="1"/>
              <a:t>FarmDrive</a:t>
            </a:r>
            <a:r>
              <a:rPr lang="en-US" dirty="0"/>
              <a:t> </a:t>
            </a:r>
            <a:r>
              <a:rPr lang="en-US" dirty="0" err="1"/>
              <a:t>derisks</a:t>
            </a:r>
            <a:r>
              <a:rPr lang="en-US" dirty="0"/>
              <a:t> the farmers. Farmers can apply for a loan. Based on the farmers’ track record they can get loan approvals and receive loans via M-PESA. </a:t>
            </a:r>
            <a:r>
              <a:rPr lang="en-US" dirty="0" err="1"/>
              <a:t>FarmDrive’s</a:t>
            </a:r>
            <a:r>
              <a:rPr lang="en-US" dirty="0"/>
              <a:t> alternative credit scoring model based on individual, social, agronomic, environmental, economic and satellite data, ensures financial inclusion for the disenfranchised women that make up 60% of African smallholder farmers. </a:t>
            </a:r>
          </a:p>
        </p:txBody>
      </p:sp>
    </p:spTree>
    <p:extLst>
      <p:ext uri="{BB962C8B-B14F-4D97-AF65-F5344CB8AC3E}">
        <p14:creationId xmlns:p14="http://schemas.microsoft.com/office/powerpoint/2010/main" val="3517433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5AD23E-7506-4A7A-9839-6373C7E12FD9}"/>
              </a:ext>
            </a:extLst>
          </p:cNvPr>
          <p:cNvSpPr txBox="1"/>
          <p:nvPr/>
        </p:nvSpPr>
        <p:spPr>
          <a:xfrm>
            <a:off x="153032" y="145714"/>
            <a:ext cx="11905989" cy="523220"/>
          </a:xfrm>
          <a:prstGeom prst="rect">
            <a:avLst/>
          </a:prstGeom>
          <a:solidFill>
            <a:srgbClr val="002B55"/>
          </a:solid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Montserrat" panose="020B0604020202020204" charset="0"/>
                <a:ea typeface="+mn-ea"/>
                <a:cs typeface="+mn-cs"/>
              </a:rPr>
              <a:t>Digital </a:t>
            </a:r>
            <a:r>
              <a:rPr kumimoji="0" lang="en-US" sz="2800" b="1" i="0" u="none" strike="noStrike" cap="none" spc="0" normalizeH="0" baseline="0" noProof="0" dirty="0">
                <a:ln>
                  <a:noFill/>
                </a:ln>
                <a:solidFill>
                  <a:prstClr val="white"/>
                </a:solidFill>
                <a:effectLst/>
                <a:uLnTx/>
                <a:uFillTx/>
                <a:latin typeface="Montserrat" panose="020B0604020202020204" charset="0"/>
              </a:rPr>
              <a:t>A</a:t>
            </a:r>
            <a:r>
              <a:rPr kumimoji="0" lang="en-US" sz="2800" b="1" i="0" u="none" strike="noStrike" kern="1200" cap="none" spc="0" normalizeH="0" baseline="0" noProof="0" dirty="0">
                <a:ln>
                  <a:noFill/>
                </a:ln>
                <a:solidFill>
                  <a:prstClr val="white"/>
                </a:solidFill>
                <a:effectLst/>
                <a:uLnTx/>
                <a:uFillTx/>
                <a:latin typeface="Montserrat" panose="020B0604020202020204" charset="0"/>
                <a:ea typeface="+mn-ea"/>
                <a:cs typeface="+mn-cs"/>
              </a:rPr>
              <a:t>gricultural Technologies </a:t>
            </a:r>
            <a:r>
              <a:rPr lang="en-US" sz="2800" b="1" dirty="0">
                <a:solidFill>
                  <a:prstClr val="white"/>
                </a:solidFill>
                <a:latin typeface="Montserrat" panose="020B0604020202020204" charset="0"/>
              </a:rPr>
              <a:t>C</a:t>
            </a:r>
            <a:r>
              <a:rPr kumimoji="0" lang="en-US" sz="2800" b="1" i="0" u="none" strike="noStrike" kern="1200" cap="none" spc="0" normalizeH="0" baseline="0" noProof="0" dirty="0">
                <a:ln>
                  <a:noFill/>
                </a:ln>
                <a:solidFill>
                  <a:prstClr val="white"/>
                </a:solidFill>
                <a:effectLst/>
                <a:uLnTx/>
                <a:uFillTx/>
                <a:latin typeface="Montserrat" panose="020B0604020202020204" charset="0"/>
                <a:ea typeface="+mn-ea"/>
                <a:cs typeface="+mn-cs"/>
              </a:rPr>
              <a:t>an Transform the Sector </a:t>
            </a:r>
          </a:p>
        </p:txBody>
      </p:sp>
      <p:sp>
        <p:nvSpPr>
          <p:cNvPr id="5" name="Rectangle 4">
            <a:extLst>
              <a:ext uri="{FF2B5EF4-FFF2-40B4-BE49-F238E27FC236}">
                <a16:creationId xmlns:a16="http://schemas.microsoft.com/office/drawing/2014/main" id="{52668494-52A6-47EE-AD6F-E2339208C397}"/>
              </a:ext>
            </a:extLst>
          </p:cNvPr>
          <p:cNvSpPr/>
          <p:nvPr/>
        </p:nvSpPr>
        <p:spPr>
          <a:xfrm>
            <a:off x="153032" y="2219093"/>
            <a:ext cx="4179271" cy="280076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279400" algn="l"/>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Priority areas for digital solutions in agriculture:</a:t>
            </a: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Arial Unicode"/>
                <a:cs typeface="Calibri" panose="020F0502020204030204" pitchFamily="34" charset="0"/>
              </a:rPr>
              <a:t> </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79400" algn="l"/>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Arial Unicode"/>
                <a:cs typeface="Calibri" panose="020F0502020204030204" pitchFamily="34" charset="0"/>
              </a:rPr>
              <a:t>Agricultural Extension and Technology Transfer</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79400" algn="l"/>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Arial Unicode"/>
                <a:cs typeface="Calibri" panose="020F0502020204030204" pitchFamily="34" charset="0"/>
              </a:rPr>
              <a:t>Risk Management</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79400" algn="l"/>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Arial Unicode"/>
                <a:cs typeface="Calibri" panose="020F0502020204030204" pitchFamily="34" charset="0"/>
              </a:rPr>
              <a:t>Crop Production Forecasting</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tab pos="279400" algn="l"/>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Arial Unicode"/>
                <a:cs typeface="Calibri" panose="020F0502020204030204" pitchFamily="34" charset="0"/>
              </a:rPr>
              <a:t>Environmental Land Use Monitoring</a:t>
            </a:r>
            <a:endPar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41DC85A-B8CE-4EDC-B317-1643899681E2}"/>
              </a:ext>
            </a:extLst>
          </p:cNvPr>
          <p:cNvPicPr>
            <a:picLocks noChangeAspect="1"/>
          </p:cNvPicPr>
          <p:nvPr/>
        </p:nvPicPr>
        <p:blipFill>
          <a:blip r:embed="rId3"/>
          <a:stretch>
            <a:fillRect/>
          </a:stretch>
        </p:blipFill>
        <p:spPr>
          <a:xfrm>
            <a:off x="4388005" y="889281"/>
            <a:ext cx="7418060" cy="5439037"/>
          </a:xfrm>
          <a:prstGeom prst="rect">
            <a:avLst/>
          </a:prstGeom>
        </p:spPr>
      </p:pic>
      <p:pic>
        <p:nvPicPr>
          <p:cNvPr id="7" name="Picture 6">
            <a:extLst>
              <a:ext uri="{FF2B5EF4-FFF2-40B4-BE49-F238E27FC236}">
                <a16:creationId xmlns:a16="http://schemas.microsoft.com/office/drawing/2014/main" id="{4BD4BADE-778D-4F73-9554-020977A2AF0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323383" y="6200079"/>
            <a:ext cx="2767330" cy="548640"/>
          </a:xfrm>
          <a:prstGeom prst="rect">
            <a:avLst/>
          </a:prstGeom>
        </p:spPr>
      </p:pic>
    </p:spTree>
    <p:extLst>
      <p:ext uri="{BB962C8B-B14F-4D97-AF65-F5344CB8AC3E}">
        <p14:creationId xmlns:p14="http://schemas.microsoft.com/office/powerpoint/2010/main" val="994679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C4ECADC-1D69-459C-83D5-AA9E88AE5FA9}"/>
              </a:ext>
            </a:extLst>
          </p:cNvPr>
          <p:cNvSpPr txBox="1"/>
          <p:nvPr/>
        </p:nvSpPr>
        <p:spPr>
          <a:xfrm>
            <a:off x="0" y="0"/>
            <a:ext cx="12192000" cy="584775"/>
          </a:xfrm>
          <a:prstGeom prst="rect">
            <a:avLst/>
          </a:prstGeom>
          <a:solidFill>
            <a:srgbClr val="002B55"/>
          </a:solidFill>
        </p:spPr>
        <p:txBody>
          <a:bodyPr wrap="square" rtlCol="0">
            <a:spAutoFit/>
          </a:bodyPr>
          <a:lstStyle/>
          <a:p>
            <a:pPr lvl="0" algn="ctr">
              <a:defRPr/>
            </a:pPr>
            <a:r>
              <a:rPr lang="en-US" sz="3200" b="1" dirty="0">
                <a:solidFill>
                  <a:schemeClr val="bg1"/>
                </a:solidFill>
                <a:latin typeface="Calibri" panose="020F0502020204030204"/>
              </a:rPr>
              <a:t>The demand, value chain linkages and production efficiency</a:t>
            </a:r>
            <a:endParaRPr kumimoji="0" lang="en-US" sz="400" b="0" i="0" u="none" strike="noStrike" kern="1200" cap="none" spc="0" normalizeH="0" baseline="0" noProof="0" dirty="0">
              <a:ln>
                <a:noFill/>
              </a:ln>
              <a:solidFill>
                <a:schemeClr val="bg1"/>
              </a:solidFill>
              <a:effectLst/>
              <a:uLnTx/>
              <a:uFillTx/>
              <a:latin typeface="Calibri" panose="020F0502020204030204"/>
            </a:endParaRPr>
          </a:p>
        </p:txBody>
      </p:sp>
      <p:sp>
        <p:nvSpPr>
          <p:cNvPr id="4" name="Rectangle 3">
            <a:extLst>
              <a:ext uri="{FF2B5EF4-FFF2-40B4-BE49-F238E27FC236}">
                <a16:creationId xmlns:a16="http://schemas.microsoft.com/office/drawing/2014/main" id="{DFA554B8-417D-4A0D-B12A-C547E8AB6951}"/>
              </a:ext>
            </a:extLst>
          </p:cNvPr>
          <p:cNvSpPr/>
          <p:nvPr/>
        </p:nvSpPr>
        <p:spPr>
          <a:xfrm>
            <a:off x="343949" y="931178"/>
            <a:ext cx="11692107" cy="1077218"/>
          </a:xfrm>
          <a:prstGeom prst="rect">
            <a:avLst/>
          </a:prstGeom>
        </p:spPr>
        <p:txBody>
          <a:bodyPr wrap="square">
            <a:spAutoFit/>
          </a:bodyPr>
          <a:lstStyle/>
          <a:p>
            <a:pPr marL="457200" indent="-457200">
              <a:buFont typeface="Arial" panose="020B0604020202020204" pitchFamily="34" charset="0"/>
              <a:buChar char="•"/>
            </a:pPr>
            <a:r>
              <a:rPr lang="en-US" sz="3200" dirty="0"/>
              <a:t>Technology can solve a large part of today’s problems with the Food System internationally – McKinsey’s “Transformative Twelve”</a:t>
            </a:r>
            <a:endParaRPr lang="en-US" dirty="0"/>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JL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o2msaXdX8tjbX9vLdRZ3xK4LDHXipmvbRdQXTzcxC7aMyrDu+coDgtj0yaALFFV9QvrPT7Y3N9cxW8IIBeRsDJ6Cqs+vaLBZ215NqdqltdSLHBKZBtkcnAUH1J4oA0qKZcTRW8Ek8ziOKNSzseigdTWbJ4j0KPR4NYbVbUafOQsNx5g2OeeAe/Q/lQBq0VFZ3EF5ax3VtKssMihkdejD1qWgAooooAKKKKACiiigAooooAKKKKACiiigAooooAKKKKACiiigAooooAKKKKACiiigAooooAKKKKACiiigAooooAKKKKACiiigAooooAKKKKACiiigAooooAKKKKACiiigAooooAKKKKACiiigAooooAKKKKACiiigAooooAKKKKACiiigAooooAKKKKACiiigAooooAKKKKACiiigAooooAKKKKACiiigDzvwp4V1mx1LQobq3SODRWvCboSKftXnMSuADkdcndjkd6NL0jXrf4tQ6pfWsEizadKs9zHI5QfvAUQZUYIAHH1Oa9EooWjT9fxB638zkfEFlrmqQ6RqD6bGtzpmqG4NmJ1bzogHQMGOAGwwYA9PWsO98Ma6nghbGGxE13Prg1F4EmRRDH54lK5JAJwO3c16VRQtP69P8kD1/r1/zM6afUzd3MI00G1FqHilEy73lOcx7e2OOc45rjdG0e7074baXpmq2GpRanZb2gFkfMdJcOA25MgAhyOeOa9DopW0aGmZ3hhdUTw9YJrTo+pCBftLL0L456Vo0UVTd3clKysFFFFIYUUUUAFFFFABRRRQAUUUUAFFFFABRRRQAUUUUAFFFFABRRRQAUUUUAFFFFABRRRQAUUUUAFFFFABRRRQAUUUUAFFFFABRRRQAUUUUAFFFFABRRRQAUUUUAFFFFABRRRQAUUUUAFFFFABRRRQAUUUUAFFFFABRRRQAUUUUAFFFFABRRRQAUUUUAFFFFABRRRQAUUUUAFFFFABRRRQAUUUUAFFFIxwpPtQAtFfDutftneMLDWb2xTwrozrb3EkQYyvyFYjP6VU/wCG2fGX/Qo6N/3+koA+7aK+WfG3xq8X6v8Asjr8SNLli0PWZNTWAG2G8KgkKkfMD1Aq7+wt8RfGXj+z8TyeLtcm1RrSSBYN6KuwMGz90D0FAH0zRRRQAUUUUAFI7KiF3YKqjJJPAFZHjTxJpXhDwtqHiTW5/IsLCEyytjJIHQAdyTgAe9fDvxF/bC8Z69FqWn+HtB03TdJuYZLfdOryzhGBXduBAVsH0NAH3nY3lpfwfaLK6huYckb4nDLkdRkVPXzT+wB40t9Z+Glx4Rj0lrObQXBkn37hceczNux1B4P6Vwfxk/a78WaR411LQ/B+g6dBaabcyW0k9+jSvKyEgnCsoUZHqaAPtKivlb9m39qm48b+K7bwj410yzsr+9JWzvLTKxSSdQjIxJUnscnn0ro/2o/2jH+FWsQeF9D0VdQ1ue2W5aW4JEESMWC8DljlTxx9aAPoaivhXwV+2n4th1mIeL/D+lXemuwEhsFeKWNe7AMzBvpxX0/8XPicvhr4IzfEfwzHbanEYYZ7YSEhJEkZRk456GgD0uivhL/htnxl/wBCjo3/AH+kr6E/ZT+MGr/F7Qda1HVtLs9PewukhRbdmYMGXJJzQB7TRRXjn7SPx40b4Q2Nvaiz/tXXrxC9vZh9qog43yN2GegAyaAPY6K+CdM/bQ+IkOqJcan4d0K404tzDFHJE5Hs5YjP4V9i/B74i6D8TvBdv4m0FnRGJjnt5ceZbyjqjY/Q9xQB2NFfPH7S37S+n/DHVT4Y0DT49X18IGnMj7YbXIyA2OWbvgY+teN+Ev20fGdrq8Z8W+G9Lu9OcjeLJHglVfUbmYN9OPrQB910Vj+C/Euk+L/C9h4k0O5Fxp99EJYnxgj1BHYg8EV8y/Hv9rgeGvEd34Z8A6Xa6lc2chiuL+6JMIkBwVRFILYPGcigD6yor4s+F/7Zmqtr0Nh8RNDso7KaQK15YK0Zt892jYnI9cHPtX2dZ3MF5aQ3drKs0EyCSORTkMpGQR+FAEtFeZftLfEbUfhb8NW8U6XY217Ot5FB5U7ELh85PHfiua/ZQ+M+s/GC116fVtKs9P8A7NeFIxbszbt4YnOfoKAPcqKKKACiivj39tz4sfEDwH8R9L03wn4in020m0xZpI0jRgz+Ywz8wPYCgD7CorhvgFrOp+Ifg14V1vWbprvULzT45biZgAXc9TgcV3NABRRVTWNSsdH0q61TUrmO2srSJpp5nOFRFGSTQBbor4l+I/7aWrnV5rbwF4fsksY3KpdaiGd5h6+WpG0enJNdJ+zx+1R4i8ZeP9N8G+LfD1msupyNHBd2W6MIwUt8yMTkYHUH8KAPraiiigAooooAKKKKACiiigAooooAKKKKACivkX4u/tU+KfBnxY1nwdZ+HNKubexvBBHNJI4ZgQpyQPrX0B8YvGt94J+EGqeNLK0gubqzto5lhlJCMWZQQSOf4qAO6or5x/ZZ/aC1/wCLnjHUtF1XRNPsIbSx+0q8DszM28LjntzX0dQAUUUUAFFFFABRRXgX7b3jnxV4D+Hekan4T1aTTLubUxDJIiKxZPLc4+YHuBQB77RXgP7EPjnxV48+H2ral4s1eTU7qHUjDHI6KpVNinHygdya9+oAKKKKACiiigAooooAKKKKACiiigAooooAKKK+Nvij+1v4s8JfEPXvDNt4Z0m4h029kt45XlcMyqcAnHegD7JoryHQfi9PrP7NF18U7Sytjf22nzTy2m4+WJoyQUz1xx+tYP7KPxw1v4wXeuxatpFjp66akTR/Z3ZixctnOfpQB75RRRQAUUUUAFFFFABRRRQAUUUUAFBoooA+dP2vPh74H0f4D+JtZ0vwnpFnqKmFluobVVkBadAxDDnkE/nXhX7APhfw74o8aeJLbxFoljqsMOnxvEl1CJAjGTBIzX03+2p/ybd4n+lv/wClEdfPf/BNr/kffFP/AGDYv/RlAHrv7auiaR4e/Zmu9M0PTbbTrJNRt2WC3jCICWOTgV83fs1/ErWvAHgLxZF4S0mTVvEuoTwLawrC0ohjVW3ysq8kDIA9zX1D+3t/ybzff9hC2/8AQjXmX/BNS3h8nxjdeUvn7rePzMc7cOcZ9M0Act8EP2ofiMvxN07RfG13FqWm6heraTI9ssUlszttBUqB0JGQc19H/tQ/Gy2+EPhq2+x2sd9r+o7hZW8hwiKOsj45wM4AHU18M+Icf8NQXOAB/wAVYP8A0pFd/wD8FCLyaf44QWsjExW2lQrGM8DcWY/qaALD/Hn9o/TdItfiBfR58N3UwWIy6cotHOTwCPm5wcHd2r7G+BHxHsvil8O7LxRawi2nYmG7t92fJmX7wB7joR7GvkXxl8TLzxV+zPp3w10z4d+JFmjtrVY777Nugby2Viy45wcH869W/wCCeOk63pHgTxLBq+n3dkramjRJcRMhP7oZIB7dKAOh/b5a6X9ny6Fvu8ttRthPj+5k9fbdtr5Y8N634TvP2dNL8A6XDbDxZrHiaOK/JjHmmDdlG3H+H7o4PrX6F+O/C+k+NPCWo+GdbhMtjfwmOQDhl7hgexBwR9K/NP4zfCDWvh38SLnwvpty2tvBZ/2iklrGfMjgBPzOB90jGTj2NAH6XeGfDWiaBCp0vS7O0maCKGaWCFUMoQYXcR1xz+dYuteEvhrp2kagdX0Lw9b2c4ea8e4gjBfOSzMx5z15r55/YN+MOveI7y9+H/ie+l1B7a2+06fczMWlCKQGjYnrjIIJ5611H7VPwB8VfFXxRb65oOvWFnFbaeIDaXDSAyuGZuwKjOQOaAPkT4M6Q+sftEaJZ+G4nlt01sSwlc/LAkm7cT2AUV+lGqeA/B2reI28Rar4d07UNUMKQC4uYRKVRSSAA2QPvHoO9fDP7MPxYj+FvxBTwhr3hLSIBNd/2fd6hFERdwybtvzOSdy7sZAx6197+J9f0jw14fu9e1u+is9PtIzJLNIcAAenqT2HegD4B/by8I+HfCvxVsD4e0+309L/AE8Tz28ChUDh2XcFHTIA/KvR5ZLyT/gnNGbzO5Rtjyc/uxdHb+leF/ELWfEH7QXx5eTRbKV3v5VtbCHH+ot04DN6DGWJ9zX3tqvwj0fU/gjZfCyW8nttOgtoIXmhA3t5ZDEjPQkg8+9AHzX+xJZfCm88A6mnjqDwzLqR1MiAal5fmGPy04Xd2zmvsHwj4a8MeHLSRfC+j6dptvckSP8AY4lRZDjg8deK+KP2nv2ZNG+HXgQ+L/C2sX1xBbSpHdW15tZsMcB1ZQOhxxjvXa/8E7vH2rapa614H1S8luoLCJLqxMrFjEhO1kBP8OcEDtk0AfXtfmH+1drFx4l/aK8RiSXKwXi2EGTwiIAv88n8a/Tyvyv+NqNa/tFeJRKvK6/IxHt5maAPr/8Aap+H/hqx/ZZlj07RrGCXRYbWS2ljhVXX5lVju6nIY59TXln/AATj8QTWviXxVoUkh+yyWSXgTPAdG2k/kw/KvoH9reVB+zL4kdiFDWsAGfUyJgV8uf8ABP22km+J2vvHyF0KZSPdmUCgDzjQivxA/aRtDrDefHrHiNTOG53IZvu/TaMV9Kf8FDvCmhWPw98O6zp+lWdncQah9jDwQqmY2jYhTjqAU4r5r+AhNt+0Z4WEi8rriKR77yK+sf8Ago0w/wCFPaMueTraED/tjLQBxf7Inje60n9mT4hkytnQUmntufueZESMf8CGa8j/AGL9D0/xN+0HpketW8d7FBDPeGOZdyvIq8Eg9eTnn0rpv2bLWab9mz4zSRqWBsUUD3VGY/pWf+wC4X9oOFcZ36XcqPb7p/pQB0P/AAUR8N6To/j/AEDU9MsYLR9QsHFwIUCB2R8BiB3wQPwr6S/Yz12bXv2e/D8txI0ktoJLMsxycRuQv6YrwX/gpUw/4SXweueRZznH/A1r139gWGSL9ny1dwQJdQuWXPpux/SgCP8A4KAf8m/y/wDYUtv/AGauB/4Jp/8AIL8Z/wDXe2/9Beu+/wCCgH/Jv8v/AGFLb/2auB/4Jp/8gvxn/wBd7b/0F6APrnVLtNP0y6v5FZ0toXmZV6kKpJA/Kvgnxv8AtRfGPxFe3E3hPTzomlRufK+z2XnyBR3d2BBOPQCvvyeOOaCSGZFeKRSrqwyGUjBBrwz4gftA/DPwLcHwv4dsBr+sIfIi03SYF2B+gQsBtH0GTQB49+zX+1H4u1Px5p3hPx49tqFrqUot4r1YhFLDKfu7scMCcDoMZrnv+Cjf/JWtF/7A6/8Ao168g8NTXc/7Qmn3F9p66bdyeJI3mtFGBA5nBKD6Hj8K9e/4KNf8lZ0T/sDr/wCjXoALv45fEPQ/gv4Y0f4dafcW+m6RpcMep60LTzVWYjJjUkFQFyAc559K9m/Y3+POrfEt77wx4t8htas4hPDcxJs+0R5w25em4Ejp1Brd+EWi6ef2LrXT/IjEF14buJphtHzO6OxJ98/yr5U/YUnlg/aJ0yONiFltLlHHqNmf5gUAfpDXzx+394guNI+B4062kKNq1/HbyENgmNQXI/Eha8V+KHxs+Pek/EbxDpmi3F7/AGba6jNFa40tWHlq5C87eeO9av7VGqa94i/ZW+HmveIi76pPdF7xnj8s7yrjlcDHSgDM/YA+G/h7xVqmu+JvEWmwaimmmOC0huEDRiRsksVPBIAGM+tfZ7+CfCDapZaoPDelx31i/mW1xFbKkkTYI4KgHoTxXzZ/wTYlU+CvFcPG5dQiY+uDH/8AWrnfiD+0j8StE+PV/wCDLGbSRpcOtLZJvtCZPLLqv3t3XB60Ad/+2T8aPGnwr1rQLXwq2niK/tpJJvtVuZDuVgBjkYrzn4nftY+K4fDXhO38K/YItVutOjutWnMG8CUkjy0XPA+Uk9euKb/wUo/5GTwh/wBeU3/oYrvP2G/hf4V/4VVB4w1bR7TUtU1OaTZJdRCQQxIxUKgbIGSCSaAOr+P/AMel+GPw90O5htYb/wATa1ZpNBA+RFGCoLSMBzjJwB39a+bz8ev2kLPSYvHlwHPh2aXZG8mmL9kY56ZA3Y7feqt/wUAuHb45pZYCwWmlW6QoOAqnJwB2619G+LbK2f8AYSeAxL5aeF4ZFXHAYKrA/nQBv/BL4zp8Vvhbq2r6dbx2HiLTLd1uLU/Oiy7CUdfVGI/QivJP2Xv2iPH/AI++L9t4U8UtpYs5radsW9qY38xBkc7j6GuJ/wCCc08n/CyvEWn7j5FxpGZF7ErIoH/oR/OuN+Bu7wp+19ZW0zeWttrF1bvg4+UrIv8AhQB6x8Wf2nvG/hn46aj4Z0ttKbQbHUY7Z99sWkKAqJPm3dfvdq7n9sL43+LPhjeeGIfCD6eV1O2lnnNzAZMgFAmMEY6tXyB4l0i48T2Pjn4iM7/6LrcaYHQ+e8pJP02r+ddn+1R4j/4SyH4ZyI5aR/C9uWJ/vs7Kf1SgD6D+MHxo+IHg/wDZ68C+NLV9M/tvWnT7b5lsTHhomcbV3DHQd640ftRePdW+D1o3h/SI77xi88wv5razZ4rS3U/K5QZwzZwMnHyk1oft0WK6X+z54B05RgW11DFj6WzCtn/gnpbQR/BnxHcrEomm1KRZHxywWFcD6DJ/M0Ach+yx+0l45134l2Hg/wAa3cOqW2qO0UNwYVjlhlwSo+UAFTjGMZr7Xr8u/wBnX/k5fwx/2GT/AOzV+olAH5gftQkD9pjxUScAaomT/wABSvsf9pzxJ4evP2aPENnaa5ps9w1jAFijuUZmIkj4ABr40/aqjab9o/xfEuAX1EKM+6LXQ+P/ANmHxv4M8BX3jHUtU0eWxs4UmkSKRi5DEAYyMfxCgDrv+CcH/JU9f/7BH/tVK7D9oj9pD4g6Z8QNW8FeAdHW3XS5TDPeG3M8sjgAkqPuqOe+c+1cf/wTg/5Knr//AGCP/aqV9Q/FH4rfC/4UTTf2vJarq10TM9nZwK9xMx/ifHTPqxoA+Q/BX7V3xX8OeIY18Vzx61ZCQC6trm1WGVV77SoGD9Qa+lP2pvi/rvgb4YeHvFvgmSzYarOmGuYfMUxNHvHAIwelfGn7Tfiy88cfEceJ7nwxL4egvLOM2kEy4klhGQJW9zz+Ve0ftMkn9jz4Vkkk+Ta9f+vegCaX9qTx/q3wfgbQdKS68WefN/aN1bWbPFaW68q+3kBiD34+Umo/gL+1Z4m+z61YeOdut3MVk0+lmKEJNcT7gqwYUYO4sOgyMHrXT/sH28C/APxnOIk8yW4nWRscsBBwD+Z/OvAf2MYIbj9o/wANiaJZAjTSJuGcMImwfqKAOlvP2pPjVo/jg3GteRbQpIGk0eayEaCM9sn5wcd8/hXrv7fGqw658BvCOtWwxDfX8Nwgz0DwMwH6147/AMFAAP8Ahf8AKcDJ0y3z+Rr0H9q7/k0X4ZfSz/8ASU0AcF8Bfij4q8F/BrU9C+H+izar4jvNReeR0t2mFnbiNRvKjqSeBnjg13H7Mf7TXjHUviLZeEPiBdQ39tqc32eG6MKxSwTH7oO0AFSfl6ZBIrq/+Cb1hbx/D7xHqKov2ibUliZ8c7VjBAz6ZY18zePok0n9qPUUsQsSweJw0YUYCnzwf50AfSX7Wnx98ffDP4mxeH/DLaWLJ7COc/abYyNvYsDzuHHAr0nxr8SfEuk/srQfEa0a0/tx9Ptrglocxb3ZQ3y56cnvXzB/wUK/5Lfa/wDYIh/9Cevbfif/AMmDWv8A2B7L/wBDSgBf2N/jZ42+KnibXrDxU2nGGxs45ofstuYzuZ8HPzHPFcR4U/ai8Zp8cG8O+JZNKXw7FqFxbzNHbFZFjXftO7d14Hbmsz/gmv8A8jv4t/7B0P8A6MNeEX+jHxF8ebnQRI0f9oeIXty69VDzEEj8DQB9Wfs5ftBeMvib8eLrRrxbO38OyW08lvbJD8yBCNhL55ODzXG/Hj9qPxtdfEC58L/DORLSztLk2sdxHAJp7uUHB2hgQFzwBjJ65r6u07wR4V8EeDbmHwzoNjZPaWEqxyxwqJWIjPJfG4k45r8/P2TIo7v9pbw2blA5F5LJhucMEcg/nQB7Nqv7UHxC8MfDa60rxToqab49huIhbm6tGRJ7ZgSZCnHzDGODjn8K9s/Z3+Kd/wCKPgRP8QfG9xaQtay3LXEkEWxFji6YGTzXin/BSu1t/tPg292D7QUuYi3cqChA/Mn86xvDt5NZ/wDBPDVPJYr52qPC+DjKmZcj9KAI9V/aL+NfxM8W3WnfCvS3tLWANLHBbWqzTmIHG6RmyOeOAO+Oa9H/AGUf2itd8Z+LJPAfj6CBNX2ubS6jj8syMn345F6BuCcjHQjFeE/se/Er/hW+qa/dDwlrHiB7yCKP/iXRhjEAxPzZ7H+lO+EWleKL/wDaq0vxRH4Z1fTrS81+W7/fWzKIo5GdsMcY4BxQB6x+0B+0b498A/HO78L6adLOi20luWWW2LSbGVWcbt3ue1S3/wC0t4m1r9pHS/CPhk2cXhkanHYylod73GTh23Z4Gc4x6V4h+29/ycbr/wD1zt//AEUtfbHwB+FfhPwb8PdDMWi2U+rSW0VzdX00KvM8zKGJDHkYJ4A9KAPVK/Lf416Pfa/+0b4s0nTYxJdTarcmNCcbioZiPyU1+pFfnnoyq/7fBRwCreJZgQe4KtQBo/s5eJ/P/Zi+LPhCaT57PTpbyFSeiOm1v1UfnXUf8E1P+Qh4y/65W383rxzxfv8AhP8AFz4ieGHDpZahZXljGoHBSUb4T+B2ivW/+Cc0jQjx3Mn3ktIWH1HmGgDa/aK/af8AEVh44n8C/DG3gae3m+yzXrRea8s+cFIl6cHjJzk9q4/RP2kvjP8ADfxbBpnxR01723fa80F1arBcCM/xRsoAP0I56ZFeafs1t9v/AGofDM10BI0uryTNu5y212z+fNez/wDBSu3iGqeDboKPNaC5jLY5KhkIH6mgD1T9p34xa/4S+Ffhrx18PriymtNVuFVnuIDIpjeMsvAIwcqRUHwl+NfiDX/2Z/EvxD1xrL+1tJ+0hfKi2x5VQY8rk92HfmvJ7u1udc/4J3W8jfvH0y+EiZ/hRZyv8nNec+BfEz6f+yD470hZMPda3aQqP9l13N+kRoA98/ZD/aA8X/Erx/f+HPFz6bgWBuLX7NbmMllZQ2fmOeG/Ssnw9+0H8RtZ/aYT4fwSaSNFbW5LT/j1PmeQjNn5t3XC9cV5R8BLKT4a/tGeA3llfytZ06KVywxxcRNx9N2Kvfsl239u/tdT6jKufIkv7w+xJKj/ANDoA/QmiiigAooooAKKKKAPGv21P+TbvE/0t/8A0ojr57/4Jtf8j74p/wCwbF/6Mr7T8YeGtD8XeHrnw/4j09L/AEy52+dbu7KH2sGHKkHqAetYPw++FfgD4f31zfeD/DkOlXF1GIpnSaV96g5A+diOtAHm/wC3t/ybzff9hC2/9CNeb/8ABNT/AJB/jH/rtb/yevqjxv4S8O+NtBfQvFGmR6lpryLI0DuygsvQ5Ug8fWs/4efDjwT8Pku08H6DFpK3hU3ASWR95XOPvscdT0oA/OLxF/ydBc/9jYP/AEpFe2/8FFvBN+mv6N48tbd5LGa2FldOq5EUiklCfQEHH4V9JXHwH+Etx4jbxFN4Ntm1Rrr7Wbj7TPkzbt2/G/HXnpiu/wBY0vTtZ0yfTNVsre9srhNksE6B0cehBoA+Q/gP+1d4R8O/DTTPDni2y1GK+0uAW6S28QkSZF+6evBxgc19I/Bb4iWPxP8ABn/CU6bYXFlaPdSwRJORvYIcbuOOa5H/AIZj+Cv9o/bP+EQXGc+R9rl8rP03Z/WvWdG0vTtG0yDTNJsbexsoFCxQQRhEQewFAHI/HH4hw/C/wK/iy502TULeK6ihlhicK+1zjIzxke9fG6/H3wx/wuHx38Q7jT766fUtHGm6LbMoG0FQrbznAHy+/U191+MNO03VfDOoWeraXDqto0Ds9pLHvEuASBj1z0718wfs3/s3+EtY8HS658Q/CN3FqU2ozNDZzySQiOAHCKVBBx170AcL/wAE9vC+pXHjnXPG5tnTT7Gwe3jkK4WSZyDtB74CnP1Feix/to+FoLC5j1HwrqseqwM0fkxOjROwOOGJBA+or6a8O6HpHh3SINI0LTrbTrCAYjggQKq/4n3PNeeeM/2fPhN4s1aTVtU8Kwx3szbpZbWV4fMPqVU7c++M0Afnp4UttY+JXxrtWs7Utfaxq/2mRYwSIw0m9znsAM8+1ew/t9eLtfn+KEfgmfUJF0DT7WCZLaPgM7Lku394+melfZXw5+FvgP4erIfCfh21sJpBiS45kmcem9iSB7DAqn43+DHwy8a69Jr3ijwpb6lqUiLG873EyEqowowrgcD2oA+Qvgf8dvhR8J9JMOi+BNautUmUC61K4li82X2HPyL7D8c19L+I/j1pui/BXQvilJoN5Jp2qTrG1qJF82JWLDPofu+verX/AAzZ8Ef+hCtP/Au4/wDjldtH4C8Hp4Hj8EnQLSTw9FH5aWMoMiKMk8FiTnJPOc0AfF/7T37TWk/EbwL/AMIj4Y0m9toLiZJLu4utoJVTkIoBPfGSfSus/wCCcXg/ULf/AISDxrdW7xWdxGljaMwx5pB3OR6gfKM17Ja/sw/Ba31AXg8J+Zhtwhku5TGD9N3P4mvVDYrpXhySw8P2Ntb/AGe2ZLK2jURxKwU7VwOAM4oA+TPAP7SHxH1/9oS28BzwaG2lSazNZs0Vo4l8pGfndvIzheuK82/bx8CX3h34uy+Kobd/7M11VmWZQdqzqArqT2PAP417N+y/+zv4m8GfEq98ceOpLJ7pEf7HHby+ZmSQne59MDIH1r6S8VeHNC8VaNLo3iLS7bU7CX78M6ZGfUdwfcYNAHw58bv2lNI8d/Ae08F2emXsGr3AgXUHkx5SiLBO09TuZQfavR/+Cd3gS90rw3rHjbUbZoRqpW3st4wWiQksw9ixx74r0/Tv2ZfgxY6mt8nhFZWVtyxTXMjxg/7pbn6HNevWtvBaW0drawxwQRKEjjjUKqKOgAHAFAH5ofGzw9qfwf8A2jJNSW1cW0WqLquntj5ZYjJv2g+3Kn0rp/2tPj3ovxZ0LQdF8Pafe28NrKbq6a4AB8wrtCKATnGTz7190+PfAvhLx3pa6b4s0O11S3Q7o/NBDxn1Vhhl/A1xXhT9nX4Q+G9Wj1Sx8JxTXUTB4mupXmWMjuFY7T+INAHI/sj/AAwm0f8AZ4vNN1y3MFz4oSWaaN1wyROmxMj128/jXyP8O9Y1D4B/tApca/p8zHSp5ba7iUYaSFgV3Jng8EMPWv0+AAGAMCuK+I/wq8A/EIxyeLPDttfXEa7Y7kFo5lHpuUgkexyKAPgf9qL4nwfGj4j6Y/hnT7z7JbW62dpFIn72aRmJJ2j1JAH0r70+Avg+TwJ8JPD/AIZuABdW1sGucf8APVjuf9Tj8Ko/D34H/DHwJqS6p4f8MwR6gv3Lqd2mkT/d3EhfqBmvR6APnv8A4KAf8m/y/wDYUtv/AGavmP8AZX+OmlfB2z12DUtDvdSOpSROht3VdmwMDnd/vV+gfjnwf4b8caGdD8VaXHqenGVZTA7ug3r0OVIPc964H/hmz4I/9CFaf+Bdx/8AHKAOZs/jQ3xS/Z/8feIPC2l32lXWmWssCCR1ZyxjDFl29MAmvlT9jfxZ4S8H/F2TXPGV5Da2y6fMILiZC+yYleR1wSN3PvX6B+A/h74M8C6XeaX4V0KDTrK9fzLmEO8iyNt2872PbjHSuPs/2c/g/a+JV16HwhB9oWXzliaZzCr5znYTjr26e1AHwXBefa/2lodSkhltlufE6XASVdrKrzhhkduCK9U/4KNf8lZ0T/sDr/6NevrXWfgj8LNY8VP4o1DwhazaxJOtw1yJ5kJkXG1sK4XsO1XvHfwn+HvjrV7fVvFnhm31S9t4xFFLJNKu1ASQMKwB5J6igD5etPjfZfD39nm6+F2v2N5D4st9Na0tFWI+VLDOm6OXd2wknI9RXMf8E8/C91qXxXvfExgb7FpVk6eaR8vmycBR743GvsD4jfB34d/EB7WbxN4ehuLi1jEUM8TtFIsY6JlSMj65x2rovBHhDw34J0NNF8L6Tb6ZYod3lxAks3dmY5LH3JoA2tif3F/KvKP2sfAl149+CuqaXpkHm6jaMt7aRgcu0ecqPcqWx74r1migD82v2UPjNbfB3xHqttr+n3U2maiqrOIR+8glQnB2nGepBFcxrutQ+Of2kDruhW1zLBqfiCKe3iKfvNplU8gfSvv/AMdfAb4V+M9Uk1TWvCtuL+Q5kuLZ2haQ+rBSAT74zWh8Ovg98OfAFybzwx4ZtbW9I2m6kLSy49mYnb+GKAPl7/gpR/yMnhD/AK8pv/QxXvH7Ff8Aybl4b/7b/wDo1q7X4hfC/wAB/EC5tbjxh4dh1WW0RkgZ5pE2KTkj5GHf1ra8H+GtD8I+H7fQPDmnpYabbbvJgR2YLkknliT1J70AfGv/AAUW8F6hF4p0jxzb27yWFxbCzuZFXIilQkrn0yDx9DUXiH9oPwnefslxeBYGuj4kk06PTZIPKIVApAL7umNo/WvtnXNJ0zXNKn0vWLG3vrG4XbLBOgZHHuDXlMX7MnwWj1P7cPB6HB3CBrqUxA/Td+mcUAeOf8E5PBV9bR6946vIGitrqNbGyLLjzADukYe2do/A14p+0DNJ4H/al8Qalaod0OoG7jXOP9Ymf/Zq/SnTbGz02whsNPtYbS0gQJFDCgREUdAAOBXDeNPgr8L/ABnr8uveJvCVtqGpTKqyTtPMhYKMDIVwOB7UAfKXwk8Ftqf7EXj3UnjaSe9u2vI/U/Z9v9Q9eGeGbybxd418D6LNHgWsltp699y+eW/9nIr9QdB8FeF9D8HN4P0rR4bbQmjkiazDMylXzvBJJbnJ71yWg/AL4Q6FrVprOk+CrW2v7OVZreUXM7bHHIOGcg/iKAPI/wDgo8oT4W+GUUYC6vgf9+Xqf/gnx/yQ/Xv+wnL/AOikr334g+AvCPj/AE6307xfo0Wq2ttN50MbyOgV8EZyjA9CaXwJ4E8J+BtGn0fwpo8emWNxIZZYUkdwzkAE5diegFAH5wfs6/8AJy/hn/sMn/2av1DrzfQPgV8J9B8Q23iDSfB1ta6nbTedDcLczEo/rguR39K9IoA/MH9p/wD5Oa8U/wDYUT/0FK+2/wBqj/k13xF/14Qf+jI63PEnwL+FHiLxFc+Ida8H213ql1KJZ7hriZS7jHOFcDsO1dj4m8N6J4l8NXHhvXLBLzSrhFjlt2dlDKpBAypB6gd6APiH/gnB/wAlS1//ALBH/tVK8qudYRf2mJNY8cyNJDD4kL6gZ1LbUSboV9AAOPQV+ifw/wDhP8PfAOpz6l4R8NQaVdzxeTLIk8rlkyDjDsR1ArH8c/AX4W+NPET+INd8MpJqEpBnkimeLziO7hSAT78GgD4j/bN8VaR4z+K8OteHnNxo/wDZ8cFtdBCqTFC24pnqATj8DXpX7SzK37HXwrKnI8m2H5W9fT/iT4K/C3xFaaZaav4NsZ4NLg+z2SI8kQijznaNjDPPPOau678Kvh/rnhHTPCWq+HIbrRNLx9itGmlAhwMDBDBjwe5NAHgf7CP/ACb54u/6+rj/ANECvAP2Kv8Ak4/w99Lj/wBFPX6EeCvh/wCD/BehXeh+GNEi07TrtmaeBJZGDll2k5ZienHWsLwf8Efhb4R8QW+v+HPCNvYalb7vKnW4mYruBB4ZyOhPagD4w/4KAf8AJfpP+wZb/wAjXoP7V3/Jovwy+ln/AOkpr6V8c/Bv4aeONcOueKvCtvqWomNYjO88yHavQYVwP0q94n+GfgbxN4V03wvrnh+G80fTNn2O1aaRRFtXYuCrAnC8ck0AfHv7JnxTsPg54KupvGVnero+vyPc6ZcQRF90sXyPGfTPykGvMPhtaX3xW/aXsrq3tWA1DWjqE6gZEUKyeYxP0Ax9TX6D6n8I/h1qPgW28E3Xhe0bQrRi9tbhnzCxJJZXzuB59ee9SfDP4V+BPhyk58JaDDZT3AxNcMzSSuPTcxJA9hgUAfGX/BRGzuIfjNp91JEywT6TGInxw213BH4Voa98Z7Hxj+y/H8NvD+iX8ur2OmI2pSMo8mCCAgtIG75woA96+yPiP8O/B3xD02Kw8XaLDqMcJLQuSVkiJ6lWUgj6dKzPBXwd+HPg/RNR0jQ/DVvFb6nCYL4yM0jzxkYKsxOQOegxQB8r/wDBNf8A5Hfxb/2Dof8A0Ya8i8Kf8nV2X/Y1/wDtxX6H/D34WeAfh/eXV54P8Ow6VPdxiOd0mlfeoOQPnY9/Ssq1+BXwntfEyeJIPB1smrJdfa1uRczZE27duxvx156YoA9FniSaB4ZBlJFKsPUEYNfmh4t8N+MPgL8d49Wi0qe4isb83NhMUYxXUJJ43AddpwfQ1+mVfG/ir9rDxJ4P8ba74Z8SeC7TUUsL+eK2mLNC5jDHZlSCDxjkdfSgDyv9rHxZ4w+IFn4Z8Y+IPD//AAj2lTpNBpdlI5MsgG0vM2QOCSAP92vXfgf4PuvG/wCwrqvh+zQteTXF1Lar/fkSQMAPrtI/Gvnz4ufEXxl8fPHGnLHo2HjX7Pp+m2QaTZuPJJ7knvgcCv0I+Afglvh78JtC8LTbTdW0G+6K9DM5Lvj8SR+FAHwb+yz8Wofgz441MeINNupLC+iFvdpGuJYXRshtpxnHIIr7A+G37SHg/wCIfxCsvCHhnT9Tle4hllkup4xGkYRc4xnJzXR+PvgX8LvG+pvquveF4G1CQ/vLm3doXk922kAn3IzWx8Ofhf4E+HqSDwl4dtdPllGJZ+XlcehdiTj2GBQB8Cftvf8AJxuv/wDXO3/9FLX6L+D/APkUtH/68Yf/AEWK5Hxj8Evhb4w1+fXvEnhK31DUrgKJZ2uJlLbRgcK4HQDtXfWlvDaWsVrboI4YUWONQfuqBgD8qAJa/PXQ/wDk/sf9jNN/Jq/QquDh+D3w3h8cf8JtF4XgXxD9pN19t8+Xd5p6tt37e57YoA+U/wDgo14T+xeM9D8YQx4j1G2NrOwH/LSM5Gf+AsPyrS/4Jsosl540jblWgt1P0JevrPx/4F8J+PtLh0zxdo0Oq2kEvnRRyO6bXwRkFCD0J71T+Hnwy8C/D6S7k8H+H4dJa8Ci4KTSPvC5x99j6npQB+fL29x8EP2oYLrXLWYWul6sZwVT/W2zk4dfX5W/MV0P7ZPxT0D4r+LNAtfBxuby2sYGjDmIqZJZGHyqp5PAAr7n+Inw38E/EG2ig8XeH7XUjDnypWyksf0dSDj2zisHwF8Cfhb4J1RNW0PwvANQjOY7m4kaZo/ddxIB9wM+9AHF2fw8udB/YsvvB99Hsv8A+wpridMcpMcy4+oOB+FfAmk6ldT+Hz4RgRyt/qcE/B6sqsgGP+B1+ul7bQXtnPZ3UYlgnjaOVD0ZWGCPyNeZad+zx8GdP1C3v7PwNaRXNtKssL/aZztdTkHBfB5HegD5r/bP0h/Afiz4Z+JLODmx02K19i9uVIH5NS/8E67Qah8UPFmvNGAYrEKOOhllzj/xyvr74hfD3wb8QLS1tPGGhw6rDaSGSBZJHTYxGCQUYHpUXw8+G3gj4fC8/wCEO0CHSftm37Rslkfftzt++xxjJ6UAdbRRRQAUUUUAFFFFAHDfF/4q+EPhbo8eoeJ71lknJFtawrummI64X0HqeK8Msf22PB8uopDd+FNZt7QtgzB42Kj12g185ftV+Jb/AMcftAa1CsjSxWl2NMsY88KqHbgfVsn8a+uPBv7KHwssfCFtY65pc+pao8C/abxrl0YSEfNsAOAAemQaAPcfDWs2HiLQLDXNLlMtjfQJPA5UgsjDIOD0rQrlGm8N/Cv4Zp9tvWttD0KzWMSzHc+xRhRx95jwOOpr5c8QftsXZ1SQeHfA6TadGf8AWXVyRIy56kKCF/OgD7OoryL9nz48eGvi5DPaW0Emma3bJ5k1jKwO5M43o38Q9e4rG/aK/aP0L4Vamnh+005tZ10xiSSESbI4FP3d7c8nrgdqAPdqhvru2sbOa8vbiO3toUMkssjBVRR1JJ6Cvkz4Yftf6h4h8Z6V4f13wXHapqd3HaxTW1wTsZ2CgkMBkcjpR+258dDpdrq/wo0fT5kvLiKNL69cgIInUOVQdSSCAT25oA+qPDuvaL4i04ajoOq2ep2Zcp59rKJE3DqMjjIrRr4H/ZV/aCi8C+HtL+H58My3r3eqY+1LOFC+a4HTHavpn9oj48eH/hDb2lrPayaprV4hkhso2C7UHG927DPA7nBoA9for4y8Mftpapc61bwax4FhjsriVYw9vdMWXccZ+ZcHrX2XE4kiSQcBlBH40AeV/Hb44+HfhFe6Va65puoXbalHJJEbYKQoQqDnJH94V1Hwh8e6b8SvA9r4s0m1uLa0uZJI0jnxvBRypzj3FfKf/BS3/kPeC/8Ar1uv/Qo69l/YS/5Nw0X/AK+rv/0e9AHutFYXj7xbongfwpe+JfEN0LawtE3OQMsxPRVHdieAK+TNU/bY1BtTeTR/AaSaWjYLz3REmPfapAP40AfaFFeffAv4raB8WfCjazo6yW1xbv5V5ZykF4HxkdOoI6GvGfjF+17pnhnxPd+HvCGgjXJbOUwzXUs2yIuDhgmAS2DxmgD6nor55/Zs/aOn+KniyXwvqfhj+y71LV7lZYpi6FVIBBBAIPNN/aC/ag0b4b+IpfC+jaSdc1m3A+05l2QwMRkISASWweg6UAfRFFfLPwP/AGrL3xx8QNM8Ia14PWwl1OVo4J7ecsFIUt8wYDjjtX1NQB86+Mf2tvBPhjxVqfh290PWZLnTrl7eR41TazKcEjJ6Vk/8Np/D/wD6F/Xf++U/+Kp/7Q/7Ovw7j8J+NfiEP7Y/tlbS51Af6WPK87aW+7t6Z7Zr5g/ZP+H3h/4l/FQ+G/Ev2v7D/Z81wPs0ojfepQDkg8fMaAPsmb9oC11j4DeIviX4V0iUHSJlhW3vjgO25AT8ueMPWZ+yl8ede+L2v61p+raPYWEen2scyNbuxLFmIwc/Sq3xo+Gvhv4X/speMtD8MfbfskxS4f7VMJG3GSMcEAccCvnn9jn4haN8MYfHHinWQ8qRWFvHBbxkb55Wkbag/Uk9gDQB+itFfIXw8/bNXWPGVrpXiPwrFp+nXk6wpcwXJdoSxwC4IGRyM4r3P48/GLw78I9AtdQ1aC4vbq+Zls7WAcyFQCSWPCgZH50AelUV8SD9t7WP7Sy3gWy+xbugvG8zb/3zjNfTvwv+KWh/EL4bS+M9DjlVYI5PtFrKQJIpUXcUOOPTB9DQB31FfNPww/a08P8AirxDeabrGhyaHbWtjNdtcvcBwfKGSuMdSM4riJf23XHiTbH4JVtE8zG43WLgp64xtz7Z/GgD7NrA8f8AjDQPAvhi58R+JL5bOwtwMsRlnY9FUdSx9KveGNasfEXh3T9e0yTzLK/t0uIW9VYZFfIv/BSnVLxf+EQ0VWcWbi4uXAPys42qM/QE/nQBl/G79ri18T+Eb7QPBmn6zo91LKnl6kZlRlQNk4CnIyK+qvgx4v0Txd8MNK13R7+e5s0txDLPdZEm+MbXLk98gkmvj61+GPw71Dxj8HfCuhWcWoDV7L+0tcu/PZmnTbkocHCgFWGBgivoH4x+EIfh1+zP4h8M/D2O8txcSCO3hRy8mZ5lVkU9cHcR+NAGBrn7Y/w607WLywh0vWL2O3maJbiFU2S7TjcuT0PavYfH3xL8L+BvA0Hi7xHdPa2dwiNBEF3SSsy7gigdTivzD+Kfg278A+M7nwvfzrNd2sUTTlRwHeNWKj1wWxn2r9IPGXwv0D4pfD/wvpfiSa7Wxs4obgx27hGkPlAAFiDgc0AeQ2/7bPg99REU3hPWY7QvgzB4ywX125r6Q8BeLtB8ceGLXxH4bvkvLC5HysOGVh1Vh1DDuK+NP2yvgP4K+HngjT/FHhKO6s2N6tpPBJMZEcMrEMM8g/Kc/Wun/wCCa+p3b6T4t0h2ZrWKaGeMHorMGBx9do/KgD7BooooAKKKKACiiigAooooAKKKKACiiigAooooAKKKKACiiigAooooAKKKKACiiigAooooAKKKKACsTxF4Q8K+I3WTX/Dek6pIowr3VokjAegYjIrbooAxfDvhLwt4dYtoPhzSdLdhhntLRImYe5UZNbVFFABRRRQAUUUUAFFFFABRRRQAUUUUAFFFFABRRRQAUUUUAFFFFABRRRQB+UOrbh8fLrzMhv8AhKG3Z65+1V+rq/dH0r8yP2rfDN94I/aA1qZYjHDd3Q1Kykxwwc7uPo2RX2b4G/aV+FWreDLTVNU8UWml3qwL9qs7jKypIB8wUY+YZ6EZoA4T/go7q1za/DbQNIikZYb7UWeYDowjTIB/Fs/hUX7AvhfQdQ+CuuTX2l2l1JqF9Lb3DTRBy0YRQF57cmmftzRw+OvgL4e8deHxJcadb3Yn3lCp8mVdocg8gZC/nWd+wv8AETwl4d+D+vWGua5Y6dcWN5JdNHcTBGeNkGCoPXlSOO9AHg37PV3N4X/aj0SCwkaOMaxJYsAfvRMWQg/ofwrW/avh1Dwt+1DqGt6ppy3lu13Bf28VwuYrmIbTsPqPlKmqX7MWk3XjL9p3Sr6zjdoIdRl1Sd8fcjUlgT6ZJUfjX2j8R9e+BnjLUL/wb481DQzf6dKY2hv5BBNGxGcxucHGCDwcetAHFfB/47fB74jatp2jaj4X0/Q9c8xTZJc2cRTzQfl8qQD5WyOOhrj/APgpLZWcWj+E7yKzt47ma6nEsyxKJJAETAZsZOPevm/4maL4c0T42SaT8N9UfVNNjvYBYTxyCQ+YSp2qw+9huM+1fSf/AAUajuf+EI8ESTqSy3Eyyt2DmNOP0NAHV/sGaHol98DIL290bTrm6TU7jbPLao8gwRj5iM8V4j/wUC0vUrD44Wut3Nsz6fd2EP2ZmGUYx5Dp+fOP9qvUv2EviP4J0r4Vr4W1bxFYafq41OQR2tzKEebzCNuwH72Txx3r2P4m+KPg9qeqXHgH4iX2irOiJMLbUyIwQ4+Vo3OMHqOCDQB478Jf2hfg94uj0/wz4q8HaZoVydkURms4pLUuMAYbGU56EgY9a+r49vlr5eNmBtx0xX5c/tK+HfAHhv4k/YPhrq66lpb26SOIpxMsMxJyiuOvAB9RnFfpL8Mlvk+HXh1dS3fbBplv527ru8sZz70AfI//AAUt/wCQ94L/AOvW6/8AQo69l/YS/wCTcNF/6+rv/wBHvXjX/BS3/kPeC/8Ar1uv/Qo62f2Ufjv8MfAvwV0zw54m16Sz1OCe4eSIWcsgAeVmXlVI6EUAWP8AgpLrFzD4Z8LaHG7LBc3UtxKB0YooC5/76NcB8GfiH8K9B/Zb8R+D9cvIo/EWpx3bGE2juZHK4h+cKR2GOeK7P9utrLx58I/CXxF8MyPe6PHcSIZvLZcJJwGIIBHzJjmsP9jzxf8ABWPwHL4f+INp4btdXtrqSSO61S2jxPE2CP3jDqDkYz6UAZf/AATuub1vHPinS7eRliudHLH0DhwFP/jxryn4ceJX+EPxkub7xR4Xh1eaxkmtrm0ulG5WJwXXcCN3HB96/QH4Va58I9Uv9Zk+HFvorS6fGgvbjTbRY1KtkqocABvunpXBePbj9mf4vaQ+ra14g0GK8EXN4Llba8iA/vA4Jx6MD7UAdJ8Cfid8KfiXqT3nhnTLPTfEcEJ82CS0SK5EZxnDKPnXOOhr4v8Aitc3vw9/ap1bWte0WLVBbay96trdrmO5iYkqeRgjBGPcVP8AsiwXEf7TuiQ6FM89rFcXAaXGN9uEYbiPf5a+wPiDq37P3xImvdD8ZapoX9pabNJbOLqcW11AykhtrHBIz9RQBl/BP40fCH4m69Y2kOgWWjeJoSXtIrm0jD7sHPlSgdcZ44OO1fQFflppmmafpv7Sen6X8PtRk1Oxg8QQLpt0jZMiCRecjqMZ57gZr9Sx0oA4H9ov/kg/jf8A7Alz/wCizXxb/wAE+f8Akvx/7A9z/wChR19pftF/8kH8b/8AYEuf/RZr4t/4J8/8l+P/AGB7n/0KOgD60/bE/wCTc/Fn/XCL/wBGpXy7/wAE+vCugeJPHviCbXtKtNTWxsEaCG6iEsYZ3ILFGyCcAgEjjJr6i/bE/wCTc/Fn/XCL/wBGpXzv/wAE1/8Akc/F3/YPg/8ARjUAeMfH7T7HSv2ifEVhplnDZ2kOrgRQwoFRBlTgAcAewr9EfGnw+8E+NLTRtS8a6fDfw6VAXiW4lKxJuC5ZsEZ+6OpxX58ftJ/8nL+J/wDsLj/2WvYv+CgXjTXoLzw54Jtbma20mTTEvLhY2Ki4ckqA2OoUL09TQBl/tf6r8CW8Nw6N8PtO0yTxBDdK0l1pceIYowCGVnHysSccc4xXUfsAyOfhZ8RY9x2DDBewJgfJ/QVxfjXSvBWg/sSaDcaZHYrr2uXkMt3IrBp5WQuWB7hV446dK7H9gD/kmPxG+i/+iXoA8L/Zc0PTfEX7QOgaXq9ql1ZPcSvLBIMpJtRmCsO4yBkd67X9vvQtE0H4tabDoek2OmRS6SjyR2kCxIzb3GdqgDOAK5z9jf8A5OW8Pf8AXS4/9FPXaf8ABRj/AJLBpP8A2B0/9GPQB9Yfsskn9nvwXkk/8SxP5msP9rP4PT/FjwVbJpEscWuaXI0tp5hwsoYYaMntnAIPqK3P2WP+Te/Bf/YNT+ZrY+IvxQ8HfD7UNOs/Fmpf2d/aKSNbzOhMZKYyCR0PPegD8zdB1jxn8I/iG91Z503XtJla3ljlQOFP8SEdMH2r9FP2dvibY/GL4eQ61c2UUOo2c4ivbfqqTKAQ657EHI9Pwr40vfFXgq++C3xD1DWLqzuvFPibxF9o0+DAaeGNX3ByeqrhmHvXuH/BN7S7y38A+JNVmjdLa81BEgJHD7E+Yj8Wx+FAHzx+2h/ycb4m/wB6H/0Ulfo/4P8A+RS0f/rxh/8AQBX5wftof8nG+Jv96H/0UlfU/wC098Vtc+GXwZ8NR+HY0TUNZtlt0u25NsqxKSyju3PHp1oA8x/4KFfEqw1K80/4daVOs7WEv2rUWQ5CSbcJH9QCSfqK9P8A2CfAt54W+FU+u6lA0F1r84uI0cYYQKMIT9ck/Qivlz4EWvwhbW18V/Fvxg9xMJjMNLFpPKZXzndM4UgjPOAee5r77+FfxK8E/EWzu38F6gbyDT2SKUfZnhEeR8oAYDjA7UAdpRRRQAUUUUAFFFFABRRRQAUUUUAFFFFABRRRQAUUUUAFFFFABRRRQAUUUUAFFFFABRRRQAUUUUAFFFFABRRRQAUUUUAFFFFABRRRQAUUUUAFFFFABRRRQAUUUUAFFFFABRRRQAUUUUAcH8ZfhR4S+KmiR6f4ktnE1uSbW8gIWaAnrg9x7GvDLH9ibwpHqKyXfi7VJ7QNkxLAiswz03ZOPrivq+igDDsfCXh+08ExeDV06OXQ47QWf2WX51aLGMHPX61866/+xZ4LvNVe50rxJqmnWruW+zGNZdg9FY4P519TUUAed/BT4PeEPhPpc1v4fglmvbkD7VfXBBllA6DjhV9hXFfGf9mDwd8RvE9x4m/tK/0jVLnBuGiAkjlYAAMVPQ4HY17zRQB4F8H/ANlnwP4B8RW/iK5vLvXdRtTvtvtChYon/vBR1I7ZPFeofFn4feH/AIl+D5vDXiKFzA7CSGaM4kgkHR1PryfqDXW0UAfNHgH9j/wj4a8WWevXXiPU9R+w3CzwQeWsY3KcruIznkCux+On7O/hH4ravHrl9eXumaskQha4tyGWRF+6GU+meoxXs1FAHzf8N/2Q/A3hfX7bWdW1O916S2cSRW8yLHDuByCwGS2PSvpAAAAAAAdAKKKAPJvj38DNB+L97pV1rOrX9g2mxyRxi2VSGDlSc5/3a8x/4Yo8D/8AQ063/wB8R19T0UAcX4V+G3h/RvhVb/Di7jOraNFbtbuLpRmRSxPOOhyeCOmK8K1n9inwbcam0+m+KNVsrRnJ8holkKj0Dcfyr6pooA8++DHwj8KfCvQLnS9AjnmkvMG8ubh8vOQCBkDgAZPA9a8f8WfsY+CdT1aa90bX9S0mGVy32bYsqpnqFJwcfXNfUNFAHlXwM+BPg74TG4u9I+0X+q3C+XJfXWN4T+6oHCj19a4z4rfsn+DPG3ii98R2mr6ho95fSGa4RFEsbyE5LAHBGfrX0RRQB4j8Ef2a/BXwy1tfEEdxdazrEalYJ7pQqwZGCUUd+2TXt1FFAGL468PW/izwdq/hm8mkgt9TtJLWSSPG5FcYJGe9eU/BT9m/w18LPGn/AAlGk65qV7cfZZLbyp1QLtcqSeO/y17hRQBzPxR8HWfj7wLqXhLULqe1tr9VV5YQN64YNxnjtXEfAb4D6B8IdW1PUdH1jUL59QgSF1uFUBQrE5GPrXrtFAHz348/ZV8J+LvH2oeMLzxDq0F1fXX2l4o1Qop44GeccV1fx3+BXhr4sadpqajd3On6hpqGO3vIVDEoeqMp6jIz7c16zRQB85+Gv2R/Ael+D9X0W61C+vr3U0RDqDIqvbqrBgI16DJAz612fwW+Buh/C7Sde03StY1C8i1qMJMZ1UGPCsuVx7Mfyr1migDwL4W/sveFfAHj2x8X6fr+q3V1Zs5SKZUCNuUqc4571rfHL9nnw78WPFFtr+r61qNlNb2otljt1UqVDFs89/mr2eigDA+HXhe18FeCNK8K2NxLc2+m24gjllADMB3OK8p/bW8HeGNe+D9/4h1xLgX2iRNJp8kL4PmOVXaR3BOPyr3Wob20tb63Nve2sNzC3WOaMOp/A8UAfHPwi/ZB0HW/Cmg+I/Euv6irX1pFdTWMMapt3Ddt3nJ6H0r648J+H9H8K+HrPQNBsY7LTrOMRwwoOAPU+pJ5J71pRRpFGscaKiKAqqowAB0AFOoA8A+Kv7LfhX4heOtQ8Waj4g1W1ub4qXihVCi7VC8Z+ldV8Z/gjofxP8O6DouqatfWcOigiF4ApZ8oq85/3RXqtFAHyx/wxR4H/wChp1v/AL4jr1r4CfBvRfhBZapa6Pql7frqMqSSG5CgqVBAxj616bRQAUUUUAFFFFABRRRQAUUUUAFFFFABRRRQAUUUUAFFFFABRRRQAUUUUAFFFFABRRRQAUUUUAFFFFABRRRQAUUUUAFFFFABRRRQAUUUUAFFFFABRRRQAUUUUAFFFFABRRRQAUUUUAFFFFAFS71KxtNQs7C4uFjubwuLdD1cqMtj8Kt15Z47uNQvLzUNc0/SJ7tdDmja1ukliCoYjunGCwY5UsvA7V6PHcWuqaKtzE4ktbmDerBsZVlz1HsaV/d5v68g62LgI9aAQRkEEV47pyz6d8I9P16yurlr+9W2tbmea7cqsTT4LHrt4ONwGQD7VsXVnfeH9D1661ORYdLuI4FgtdOvnkkSVn2kh3UbQxK59OaprVrsHY7/AFa5ltdKuru2jjmlhiaRUd9qsQM4JAOKqaPq0uqeE7bWobdUluLQXCQu/AJXIUtj9cVxXhj7Xaap4x0uYRQQRWMUyW8V086Rs8b7iGcAjOBkdK6XwD/yTTR/+wZH/wCgVL0T+X6gt0vX9DQ8Iawde8N2OrNCLd7qISGIPu289M961q8g0CCOw8I+CdQ02aZdUnvIYWVZmImiYt5isucYC5OccYFWb24uI/C/xFV765R7W/ka3JmIaMeWjLtPUDJNU+vlf9P8wS2/rv8A5Hq2R6ikLKOrAfjXnusadb6t450axu7i6EFzokzSrFcvHvYNEFPB6jJ5rG12yn1S58S6X5d/e6n9qSHTZoJnEUEYVPlZlICkfNu3cnNL/g/g7Av6+auet5HHI56UuR6ivLNUtNb1jxHruj2rWkbadBbx2LTX0sJgzHnzVCqd+WzyT/Dir+oaUupfEOy03Vbqc+ZoJe4FvcvGryrKg3DBH4ULdL+tm/0Dpf8Arp/meiE0m5cZ3DH1rjviwgXw5Y7ZZYmXU7RA6SlGwZVBGQe4JrNTRNPbx5rWjlrn7AdLhuRB9qfaspeQFxzkHCjvik9r+v4K4/6/Gx6ISAMk4FHavL7G+bU/BHg61vDcX19eqditdGGOUohyZXHJAHOByTVTS9R1A+DdJ0y4vZI4J/EE2n3EyTlikCySbYxIecHaF3HBxVW1t/W6X6kp6X/rZv8AQ9A0fW5r3xNq+jzWscYsFidJUk3eYsgJGRgYI2+9bYIPQg15XeN/wjt54/l8PpslttNtpIgHLlW2PluSTx1/CtvwTpOr2+swakJrFNOnssSxxX0lw08nBWX5lABxnOPWktf69f8AIb0/r0/zO4yM4yM+lBYDuPzrzrxgsmh+P4b+184ya5ZtYwfvGZY7oEbW25wPlJJ46JUPgS1k1LVINL1WSee48MLNaTytI484sf3TNg/NmPB5zyaFr/X9eX3g9P6/rz+47a01aSPSo7zXLdNNlknEIi84SZLPtTleOcj6ZqL+3JV8af2BJbRiFrH7Wk4k5Pz7SpXHH1zXmVxaW118O/C63CtIi+JhEcytwhuZBgnOegArq9Q0rT7v4nWunzIzW0ehELGJmXgSjGSDk/nQunz/APSbhLS/9fasd72z2oBBGQRivKtLv7uTwp4Z064vZzZ3OszWdzMZTvMSNLsjLdeSqjPX86Z4i+02OjePLLTLi6WwsYIZrVkmYmGUrl1Vs5x0OM9zSb0b/rp/mC3S/rqv0PWKr6ffWt/C01pMssau0ZZf7ynB/UVx/m+d8RdJgF1I8NzoMzSRiU7XIeIBsZ64J5pnwRsbO18Hma3j2SyXU6yfOx+7M4HBPHFVb+vnYV9v66XOtl1GFmvbe0eOW7tEBeJmwASuVBPbNVvB2sHXvDVjqzwLbvdReYYg+7bz0z3rlPCenWMfjzxpc+Vtnjmj2MZG4DQAngnHrWF4etorDwp4E1W0mmiu5tQiglYTNiSN/M3IVzjHTtxipjrbzt+JTWj8r/gev5GcZGaK8rmg8ReItZ8QG1lsoLux1IRWs017LG1sihCuI1UqwYZPPXJrqfiVd3dtoFlDHcNbJd39vbXVxGcGOJ2wxB7Z6Z96fRedvxE935X/AAOqDKRnIxSgj1rzrx7olpovgvUX0+9vESa9tpI1+1MfIO9EOw5yMjJOSeSal8T2EWg3/hVdOuLuKCbXCZt1yzKQ8bkqcn7uQMChav8AryC2n3noFZ/iK/l03QL7UraGO4ktYHmEbPtDbRkjIBxwK891vVNQ0638eyafdyFoby1WMtKSIFeOPeQedo+Yn2q22k6tp2j+JLmWSxh0yfRpALaC8kn/AHoVv3mXUYypAOPQVMn7rfl+lyorVf11O0sNatZ7HS552WCXUY1eKInJJKbiPwFaW5f7w/OvLr3T7G81T4dfa496taOpPmMo4gBHQjvS6xYrp3ibWfDamfHiRYpLJjNITGc7Zgpz8u0DeMY5NXL4ml3ZnF+6n5I9RzxntSbhjORj1rm/Gz2ek+C2t2F2IQYbaJIJdrsS6qqlz0BOASe2a5fw8lxC/jbSbnZDBBbRyx28N28qRFomJKu2GGSAcetRKSSb7FpN28z0wEE4BGaxfG+tTeHvDlxq0NtHcm3Kl43k2ZUsAcHB55FcRoMS2Y+HmoW9zcC41CER3jNOzCcG23fMCccMBzWf4mWHVvA/izWdUleS/g1CS3ijaVlFuiSqqKFzjkc8jnNaONpW7f5/8ES2T7/8H/I9hDfKGPGRSgg9CDXOfEUZ+HmtsGZWTT5XRkcqVZUJBBHPBArnYI/7M8S+GG0iWd5ryxlbUIjM0gkRYgVdgScHfgZGM5NT38v+D/kHRf12/wAz0XIzjIz6VxV740vbbw/rupnS4Wk0i+NtJGLg4kXK/MDt6/MOMfjXOadLM3hrwv4iguriTXb7U4kuf3rHzFZ2EsZTOAFUHtxtFN1xl/4Qn4hfMP8AkLHv7xU0tX5f8D/Ma3Xn/wAH/I9ZVsqD6jNQX99a2KRPdTLGJZUhTP8AE7HAH51yIkdfind2slxKttNoKSCMyEKW8wgso7HGOlcjcQQ6n4F8By37yXRbW44nkeZslCZeCQfZeaS1t5v9bCWz/rpc9WF1fHXfsn2FfsH2fzPtfnLnzN2Nmzr05z0q9kZxkZrgrwnT/iVetYKS6eGS8ce8kMyykLwT1wAKytNLRad4L1mwvLibVNSuo1vSZi3nxsjGXcucALjPAGMCmldL+t21+gPRv+uif6nqO5f7w/OoNTmuLfT7ia0txc3CRlooTIEDtjgbjwM+teUXlrGvhXxnqSXF0t3p2rzGzkFy/wC5wUIAGcY68Gu88dhZ/h1qzSknOnSPkMV+YJkHI96mWkb+X5q5UV7/AC+dvuZu2ksklpDLcxCCV0BePeG2sRyMjg1MTxmvM/Elvc3GlaRexsuoQWuk77rThdmGUqwH79GBwWG1hhjj8a6XVJre8+GFzc28k7QPpLSRPIxWTHl5UkjkHpTm7KT7f8H/ACJhrZd/+B/mdMCCcAjNLkZxkZ9K800qFdP1PwLdWtxcCXULdo7stOzCceQGG4E4zkdRVG7mnufCGpeJDdTr4hh1d4oFEzDyytwESEJnBBTHUc5JptWly/1vb9RJ3V/6/rQ9YDA9CKXIzjIz6V5Tq9jeWvirXPDOnz3Frc+IrdLi0uPNdvIABEwXJ4wQp4/v1t/DeY+ILs+JbiOWO4htY7CRS7ACdf8AXfLnHBwM49aS1/r+uug3od1kZxkZpsr7Y2KgMwUkLnGTXnHiWCbSvH1xb2ck6SeJrMQW0nmOwhmVsSMoJwP3Z3dOq03wVC2uP/xNhLJc6DZyabdMZHUSTAkFjg4OUAOf9upb92/9f1t949n/AF/Xf7juLPVWTS7GfWoU067unEXkeaJMSHOFDDg8DNV7TXJpPGV7oMttGkcFpHcxziTJcOzLgjHGCvqa84jtLW/8F/DY3qtMGvI43ZpWGQY5OpB9QOetdHcaVp9/8TNRs7pXaCPRIAqrMy4/ePg5BB4xVS0b9WvwuJbfJfnY7LV7q+tvsn2GxW7824SObMyx+VGfvPz97HoOTV0sv94fnXlNvcTXXgbwDeXV1JLcjWIIzK0h3MuXGD68KOtaF5ptpf8AivxnFcyXBSG0hliVbl1EbmNiWUA8HIFEvdTfa/4JAlql6fm0ej0Aj1rn/Bk8mo/D7S7i9kM0k+nRmVyeWJQZJI7159YrNpvwkh8RWN1dNqNwkdrNNLdOVSJrjBbnO3AJG7GQKbVpWFF3ipHsIIIyCCKAQRkEEV5pd2l94f0bXLvUpEh0q5igSG10++klkWYvtJDuo2hsqD9CaqWF7q+hr45htUjils7CG5traK4e4SJ2jfJBYZ7AkdOKXRspK56Rr99Lp+iXt/bxRzy20LSiN32htozjODjp6UuhX41PRrPUNgjNzAkxTOdu4A4/WuQTQ7C08KXmsWmo3U7z6I6zB7gukzFN3mEH+LqOMcGs3QrWLTLvwBcWU00b31u0V0DMzLMot9wyCccFRjFO1m0/L9Sb6Jrz/Q9OopkM0M2/ypUk2MUfawO1h2PvT6QwooooAKKKKACiiigAooooAKKKKACiiigAooooAKKKKACiiigAooooAKGAYFT0PWiigDKtvDui22mXGmwafGlpcktNEGbDk9c89+9T2Wk6dZ6T/ZVrapDZbSghUkKFPUD0q9RQBm2Gg6PYabJptrp8MdlICHgxlCD2waS38P6NBYT2EenxfZbgYljbLBh6ck1p0UAZEPhnQoRKItNhTzofIlIJy8f91jnJ/GrunafZadYJYWVukFrGNqRL91R6CrVFAGXpnh7RdMuftNjpsEEoUqrKD8oPULn7v4UX/h3RL+6lurzTYJpZU8uVmH31xjDDofxrUooAyj4c0Q3ttenT4/tFqgjgk3NlFHQDnpXFXvhC4ur/AFj7f4dF3eXs7vb6tb3aw+WhH7vcAwYFeBwDnHvXpVFAGN/wjun3NvZHVIEvLy2hWM3Byrvgc5I6jPODU8ug6RJq0erPYxm+jUKk2SGCjoOvT2rSoovqBR1nSNN1mBINTtEuokcSKr5wGHQ8d6iPh/Rzfz35sU+1TxeTLLuO5kxjaeeladFAGOvhjQF0yLTV0uBbSF/MijGQI29VOcj8KlTw9oi2NxYrpluLa5fzJYgvys397HY+4rTooAzdP0HR7CZ5rPT4YpJIhFIwBJdB0DZ69e9LpWiaVpUjyafZR25fg7ScAegHQD6Vo0UART21vO8Mk0KSNC++IsMlGwRke+CaaLO1BuGWBFa4/wBcQMF+Mcn6cVPRQBkQ+GdBh0mTSo9MgWykfzGh527s53exzzkU9fD+jLfJfCxT7THD5Cy7m3CPGNuc9K1KKAMm38N6Hb6XJpcWmwLZyPvaHBK7uu72Oecirdppmn2lgbC3tIktmBDR7chs9c56596t0UAZNj4b0OxnguLTTYYpbfcInGdyA9QDnp7dKs6fpWn6fPcTWVrHA9w2+XZkBm9cdM1dooAz59F0ue/kv5LOM3UkRikkGQXTGMHHXg1VHhPw6LO1sxpUIt7SQyW8YJxG3qOeDW1RQBm3eg6Rd6guoXFjE90uP3vIJx0zjrj3zVy8tbe8tZLW6hjmgkXa8brlWH0qaigDHk8MaDJpn9myadHJaeYJPKZmI3DoeTVq60jTbrTF0y4tI5bRQNsb5OMdCD1yPWr1FAGbaaDo9oZzb6fAn2iMRz8Z81QMANnrx61HB4b0SGxuLGPT4xbXK7ZY9zEMvpyentWtRQBly+H9Gk0+2099PiNtasGt05/dEf3T1FV10+8uPGR1C6hiWysrYR2RyCzO/wDrGPcYAUfia3KKOtwIL+ztb+zks72BJ4JBh43GQRWfF4Z0KJJ0j02FRcQiGbGcyIOgY5yfxrXooAx18L6Cq2KrpsQWwObQZP7n/d54p1/4a0G/uZri80u2mknXbKWXiQe46E+/WtaigDC8bWFzc+CNT0rS7UzzT2b28MQcL95do5Y4wM0eDNHtdM0qGRdJGn3jRKk6s4kfIGMbgTx3wDW7RQuoPoZ1roek2uovqFvYQxXLklnUdz1IHQE9yOtVn8K+Hnt7u3fS4WivJBLcIScSuO555NbVFAGbeaFpN59m+02MchtRthY53IPTPXHA4NN/4R3RP7KOl/2bALIyeZ5IGFDZzkehz6VqUUAZsWg6RFqqapHYxi9SMRLNklgmMbevSlsND0mxvJLyzsIYZ5M7mUdM9cDoM98YrRooAxf+EU8PfZbu1OlwmC8kElyhJxK3q3PJq9c6Xp9zpR0qe2WSyKCMwsTgqO1XKKAMebwvoE0NtDLpkLR2yeXCMn5Uznb15HseKv3ljZ3lg+n3Nuj2rpsaLopX047VZooAyF8NaErWLDTogbD/AI9OT+5/3eam/sPSf7U/tT7BD9sJ3GTHU/3sdM+/WtGigCJra3a6S6aFDPGpRJCPmVTjIB/AUW1vBbIyW8KRKztIwUYyzHLH6kkmpaKAIpba3lninkhR5Yc+U5GSmRg49OKjbT7NobmE26BLolpwOPMJABJx3wAKs0UAZK+G9CXR00hdNgFijh0h5wjdiO4P0p3/AAj2jfbZL37Cn2mWD7O8u5tzR4xt69MVqUUAYn/CJeHPsNvY/wBlQfZraQywR5OI3P8AEOeDUzeHdFa5vLltPj869TZcvk5lX0PNatFAFOy0vT7PSxpdrapFZhCgiUnAU9QPSodO0HR9P0+TT7PT4YrOXO+HGUIPUYNaVFAGXbeHtFt7Cewi0+L7NcDbLG2WDD05NO07QdH0+dp7PT4YZWiETOMksg6Biev41pUUAZEHhrQoLe5t4dNiSG5UpNGCdrKe2M4A9hQvhnQlNiV02IGw/wCPTk/uf93mteigCrYafY2BuDZWsVubmZp5ti48yQ9WPqTgVaoooAKKKKACiiigAooooAKKKKACiiigAooooAKKKKACiiigAooooAKKKKACiiigDBHi7Rd23zps/wDXFv8ACmN4x0NW2mabP/XFv8K4N0InL+9RSRAksTgjmvlXnGKS2X3f8E9xZfRfc79fGmgsSBNNx1/ct/hTX8b6ArbTNPn/AK4N/hXnaRBTu9/zpkkfzFtoNYLPcU+i+7/gmv8AZlDu/wCvkekDxtoJBImnwP8Apg3+FV5viF4aidY2nudzHAAt3P8ASvOfLyrP0XvVOCNZJi5Az2Jpxz7Evovu/wCCNZXQ8/6+R6wvjjw+y7vOuMe8Df4U4eNtA27vOnx/1wb/AAry7b0z2qz5f7tcDJPbFZPiDF20S+5/5lf2Vh/P7/8AgHpP/Ca6D/z2n/78t/hQ3jTQVbaZps/9cW/wrzjyCeVBx71t+HtLVX+2XCBnPCKf4RW2FznG4ipyR5fPR/5mdbLsNSjzO/3/APAOvXxhox53XQB6E27AH9Kf/wAJXpGcb5wfeFv8KxdX+zjTcSDnt9e2Ko2On3Dxq82xfQN97FdtbH42NTkp2l8v+Cc0cLh3Hmd18/8AgHVDxRpOT+8mAHcxNinf8JNpOD+9k46/uzXIXlnNDEBt3jJbcKr2lpPIzMijaRjB71yPOccqns+RX9H/AJmqwGH5ea7+87QeKtHOf3svAz/qmpf+Eq0faW86QD/rka4e5tp7eTDJtLHkEdajmiLIcrgdduKxln+Li2mldeT/AMy1ltB63f3neL4p0hukkv8A36apU8Q6c4JUzMB6RNXBKdg3dOO3atTR5BJC+OCrkfoK7MHm2Jrz5ZWXy/4JlVwFGEbq51T+INNT77yrxnmM0x/EmlKOZJf+/RrHMcci7JBlSMfSse+hdLqWJsYCgjHWrx2ZYvDLmVmvT/gkUcHRqOzudaPFGjnpNJ/36NL/AMJPpOceZLn/AK5NXDtCepIHbp19KURqEG3dn7wPrXnxz/GPovu/4J0f2bQ7s7Q+K9HG7Mk3y9f3LU4eKdJ27vMmA/65NXDGNQDw2D2Pao0X5izyMcdB29KmXEOLWyj93/BH/ZlDz/r5HdP4u0ZWCtJPz/0xb/Cl/wCEr0fdt82b/v01cCU5wc5zwT2pfKxk4+Wl/rDi+y+7/gj/ALLoef3/APAO+HivRyM+dL/36aj/AISrR8/66X/v01efL/rinA96esbDKnp69cU/9YcX2X3f8Ef9lUO7/r5HfHxVpA/5aTf9+W/wpf8AhKdI/wCekv8A36auCILAKrk45QDqPapEjIAZlPOdw45/Cqef4tdF93/BE8soef3/APAO6HifSSf9ZL/36anHxLpQJHmyZ/65muGRFX5m4HqKlRc553Z6YFCz/F22X3P/ADIeW0O7O1/4SPS+f3knH/TM0z/hJ9J4zJKM+sTVyHljGOAM/j+dRPHs5ILEHPPpVPPsWmtF9z/zEsuoeZ2o8TaSf+Wso+sRpx8SaWP+Wkn/AH7NcOQR82OM5IPanKvyfeP1xUPiDFrovuf+ZX9mUfM7IeKNI2hvNlwRkfumpx8TaUP+Wkv/AH6auKMfOz5cZ5xTJFIb5W7dxn8qf9v4tK7S+5/5gssoPq/6+R258T6SMfvJef8Apk1K3ibSVODLJ/37NcWq713dD79jSBMu2Wx68dapZ9i2lZR+7/gh/ZtDzO1/4SbSf+esn/fs0HxNpP8Az1k/79muLdPmHZSeAOtJyjBmGeTxikuIMU30+5/5h/ZtHz/r5Haf8JRpGcGaQf8AbM0o8TaUVDeZLjHXyjXEyRDarbRx3AzmnlRxjIXgsMdvT/PpT/t7F/3fuf8AmL+zqHmdoviTS2GRJLj18s0n/CS6VziSU46/ujXIbCECum0E4U9jTApyVIAB9Kcs9xcWlZfc/wDMX9nUe7O0HiLTP78v/fs0L4j0skjfKMdcxGuLjDY+7jGck1Kke5yQA2ep7ChZ7i30X3f8EHl1FdWdh/wkOmYz5kn/AH7NIPEWmf8APSX/AL9muT2YG0kNx+dDRhV6cfzpvO8ZfaP3P/MX9n0O7Ot/4SLS+P3snPT92amtNZsbrd5MjnacHKEc1xYVW4yM4GRnpVjSmaC7Zdo2SgHPuO1VQz3EyrRjNLlfl/wSZ5fSUW43udobyADO5v8Avk1Ul1zT45NjPJn2jNVc7ozjnisi+VftH3QSFFerjsfVo01KFr+ZzUsLTlKzudANf04/xyf9+zSrrunMOJHP/ADXMeWCOhH0o8sYO1Vx7+teZHOcXrdL7n/mdH1Gj5nTf29pv/PST/v2afBrVhM4WN3JP+wa5Rozn7gyauaMo+1yLjlQM8Y7Vths3xFWqoO1vR/5kVMFSjFtXOo+2Qf3m/75qvPrFjA4SSRwx6AIapySBB71kTstxcF1wyoCuR6967sXj50oe5a5jTwsJPXY3217Tl6vJ/37NOGuWBXIaT/v2a5jy1zjB45FWBEzp90rkZGRXnQzfFyb0X3P/M3eCo+ZuHxBpoYKZJBk4/1Zpw13T8E75Bj/AKZmuVmhIGJGI544pUG5sckDvULOsVe1l93/AAS/qFG3U6dvEGnKTlpuP+mRqNvE+jrndcOD6GM5rnWjx8xXcenXNKFH93+tJ51ivL7n/mH1Gh5nSR+ItNkBKtKQO/lGiDxFpMzFRcFGHVXUqR+dc4sa/wDPNT6VHdafbzod0KY5JOOaqOcYvTRP5MX1Gh5nUL4g0tvuTM43bcqhIzTm13Tx/HIfpGTXKQW0cKgKAOByOgFSOnGenvSed4nsv6+YfUKPdnSnxBpuM75f+/Zpw1zTyMh5P+/Zrlok+pJ6c1ahtt7ZYEL/ADp0c3xlR2SX3f8ABJlgqMe50cGr2czFY2kJH+wama+t1GSzf98mucZvscoaNMofvL3/AAqvf6jIyMLWNi54BcYC+9egs19nFqq1zLsjJYKMn7uxvS+ItMjnaFpJd69cRkil/wCEg03bu3y49fLNcbBbMpbezSHJJY9z61bEZMY6bR09a8x53iruyVvT/gnS8BRXc6NvE2lKMtJKPrE1K3iTS1GTJLj/AK5muWkiQpnaMenvUCKzrt4+XquKx/t/Fp6pfc/8yv7PodL/ANfI6seK9HPSWX/v01OPijSQAfMm5/6ZNXEyWpGSMcelRR+YpKtnHpWf+sGMTs+X7n/maf2ZQezf9fI9CtNf026kaOKSTcvJBjIqz/aFt/eb/vk15/axuArrIVcDg/0Na1vqcZAS4/dv6kcGvSwWeTqaVrJ/h+Zy1svhHWF7HQNr+nK7IzShl6jyjTT4j0sNt8yX/v0a52+uLeTaY3RnzgEc0yCOOTtyRjmpr5xXhU5YOLXp/wAEcMDScbyudJ/wkml7d2+XH/XJqibxZo6ttaSYHGf9S3+FYunxIsoVlywPcU7WNOS4QuigSr0PtWlHMcZWpOceW/a3/BE8Jh4z5Xc0z4z0MMFMs4J9YG/wqe28UaTcXcNrHJKZJmCpmJgCfrXn01oZQRjDA1Y8N+ZF4hsYZFz++GDXLRzrFyqRjJKza6P/ADN55bQUG03oeqUUUV9ceCFFFFAHk8p2ysmMgGo3ACHPQ1qNprcyNJ8xJOzFZuoRvCQrDg18fWptXbR9FCab0KxYKAtQTBiwxwp/WpUUvJtFWbqNcqq9F4rzp07o6YzsylOhFsE6ZqosYDbenpxWnKvmD5vTFVzDufAycDH0rOrHl0NYSGrFzwc1fii3AZwTjp71HFGcAdKu2sJ+Y9MD9ayhT5tLCnMWxgWS42MuMcmtl5Y7eIvIwVFHc1z99JPDG0sGRIOmPWoraK6vYkn1CQyHPEY4FenhqnsKbjFe8ctWHO05PQvSX/2i/t5pTttlf5VI6nsxrpVPHXg1y91AJU8vaNu3B9qitJ9YtFEMcyyRD7vmLkr+Na4TEzpOXtFe5FWjGaVnax1rhGUq/Kkc1naXICsijoshVfpWaZNSuPlkuCgb+4MCmW13/Z9yfMVjA/BI5IPrWjxPNXjNxstdSFRtBq9zobuLzbdmODt6GseVMqwyPfIq9/alrLEY4JBIXGMAdKY6qYtvcjjjpWOOUK9W8H01KotxjZmTOxikQMjbeowOKiFxcWty1xbw+ZA53MgbBHuK0pl8yJYiDgHqaRYAqluBz09a5KNOpGWj0NnNNaojttckn4jsZwefvkAcVKqyO7STE7m5IAyD6YqS1t90h2oACOvpWmkaquABXasJVxFnOWhhKrCn8KMry8MFVG5yee9MMTD+E59+1aFy23bHgE8nPpVJxJ1BbnqQa4qtFU5NGkajYwRsVCFT+HP50wx7k3KpbBJPrmrEBaQZbOQMAD/PNJLFyWSTYT0YCodFOOxam7lErlSF5xSSx/Luxyex5q+qgqS2M57daiePdlkHGeSDWEsPJamiqGdGhJLK5zzkk5qz5W7AUY4/Op/JAx0HsBSNHt5HI7YODWPsJW12Lc0V1hXeXzu3Z/yKnVP4Wye4NPAVQAq4Gc59KcqHrx69aqNNQ0RLmRRqxUhkC/hz9afEojGNrkdTk9fpTwG8wYB6DvT2VlI5GcdCK1UGle2xLkM+Tbj7rj9aMKenJHUdhTnjZk+8RjsBnmljiO3c2Qe+aHGT3RN0M2EcAAk+lR7MHgkY5OBU7MM5HJ9zSnGQ24DA6Vk47lcxEEwy5GAM8561GFJcEnGelW4YWfDDJXpjGMVL9nYEDjGOOetXChOWttBe1SKO3GfQjlacYlOWUAnuetTzQuxx90AZzioIt/nlGHyMM8+tZuPJL3h899g8ng7iM46k0u0KMFuM5x6VIsTSTNtQcepxSvEWjI6HPT3qopv4ULnXUg2rnG7gH5cmnyQjy2xxxzzwaekPGDkHvn1pxG0jC59R6UKNviQc3YhCOCFIIwMjnOKQqeYyG6enQ1MGKr/IelKmWJ5xnoCOtacnNKyYrjUVWyA5H1pcBV2hske/WpEj+dcnsc/WmTfe3KpIJ/GrqRcFcV7gq4zwScjNTYZlAIAAHbvUC5SQsykD61MG6bjgdqVOa2FIcFUsGyB7EUrwpIhjII9COCD603eu7G0H6VMsoVQowCBmumFOMnqQ2x1teyQKY7jAdV59CPWkAWUNKR16GlZVnG2VVZfcdKeGHCgEdvpXU/aSSjJ3itu5lotVuMUEnbyfb0pyphcAEE9aljjGeD361LtUdAM0o4d7sTmVRA2ArNuJ6E8YquLprSU7ldlf+NVzjHUGr3zbmG3j60jDafU/SpVLlalB2aDmvoyjvurxjw0MHf8AvN/hVuH5I12RBVHYCmzmQptT5foabGp6Fm9xk1S0erbY2/IS5DCEyAfMvzD8K0Il8yNWHIxx9Kq4VgyEcgcZ71LpE+YTCx+eM4I9u1dGCShVtL7X6Gc37ol3bbhlevWqCLtPsBjA61uNtY5FU5k+Y7cDHPSrxuEj8cRU6r2ZTVTwvalxwM4x6gc1Pt3MG+U5pzREDjB98VxQouxq5kXlhht5wae8W5ccHjjFPjUMFYs3PtTggVc9efzraNJfeQ56laKEjJbj2NOaHI+X171YCtnPWniPjdxiqhhU1ZIHUKKR7D86jcBjI6VoxIot1IqGQAcsAQBUJvlt0EUqsQPusBnNbUOShN8+xMrztYfeqpCgjJzxVV4w2eMj9KdHK1w/nOpVegU9h61M8ZznOABwtRVp+2bnFFJ8uhV8sD5hk9qkjVQQGGcelSgcc9O1G1mcADjB5A6VhChqtCnPQp7Srbduck0wRBX4XBzzVvaVb5gPr60MBgAVjPCWepaq6FSW3+Y7cAGqklsokJOfbb2rWZVKYOBjpUEMlvOMxSxyA91bNY1MJ0LjVaKSKVU5qwiRyKQy89wehqy0IU4A+uaYsW2TcM4PahYaUBuomQx2sahwqqpY9QKfDGUfFW1j+XmlMY3Z9q0WGcrOxDqAE+YSDqKsswdQe+KhiwWK0ybzo/8AVhTn1ruoc1K7S3MZe8Zt9bBbtmj6GpdLtNus2bheRIOamVZGOZMZPpV/So9t9EfesYUebEppbsqVRqm15HSUUUV9keEFFFFAHDz3EbMWLDJNZV7HNdXBVUwB0zXPeHri6vNSPmysY4uSD613GnxKV39Sa+fcPbo9i7pM56SzuIHwy7T1zSygxgbuSRXQ67GNiSqME8VkpatducOECjqa5HQ5JyijeNTmSbKG3LKccDrSwRgSFqsXNu8KMR/DUcA+UdvWuWdJdjSMyTYrSLhT6VPE28NsABXrUce0EErx7U7cqvlQQCec0Rp23E5j0jDHLAfXFORdwEYwPTFET7QVJzUig5/un1rpjBctjNy1IvLbeR0IqUw8Z5XHpSpuYMSpBJ5z396kHC+pqvYxFzMbGd3y4I4644+lV5YVZwCoJBFWDkEYJ/CmFCSOpycY+tS49xqQkFvHHKxj/SrG7JODnsafJayQhGChkzyR2qPdlc/05rNxUHytWHzN9SMnavzZODgD1pgdV65YHkjPQ0s7gZK9Kru3y9t3rTbVxov6ZcRSNIgb5wc4PoatXFxFAhaRwB+prlbuJiwaMlGHcHBpbVG3hpGZz6sc1uq1RR5Yoh04t3ZvBvNBlk+XPQY+6KBtYDLKW74qBpNtux6YAx35qS3YJnec56ewqfZBzC8ZDEcDkYoPzEN3HaleRY24JPc49arySFWBzuBOcAc89/wrOVJIakSZVXBbBGOnoaiuryKzt5J5fliRSzHrnH9aZJ+7ztk3deK5L4h3dwmhGWORggkG9cfe9/wrjrP2UJSSLb0MjxPq+oapq1vcafq0mmxQkgIG+V2JGNw78ZrobfV9QsU3XVzDdpt5HlbWz7nP9K820y9s70fZpJXWV3BLdj9K6Ky1SOO4ls3DTeT8rKTyyn/Cvlf7Srp8lRnFOvK2jOzsdct7nsY8/eU/41rCaJhujYMoHrzXDeWI1EsZDKwBA9vUVF9rkiUSRuVZSeQTXfTxEo+ZMce18R6FG6rH0I/XNSFtpxkkjvjoPeuDh8TXUa4klVwvG0r1HrmtaLxCs0kLM5iAP3QfvZ4ANaxzKivdd0/Q6o4qE1ozpvMZcgD3p4k3gFR35I6U7TUkvrd5QjpxhGccMcdfpWjBZyLCgbbvA+bb0Jr2qGDnWinHZluskZ5R2OSuPXNIseSd3I7dq0/s7kYYYpVtgvqa1/smVxfWCFEKwjYpbOM5NMbcSMMF9RjvVto3yNqnHemrE/IcfpXVLBvRIz9oit5ZYHeWPpg9ajjjBfcV78ZFaGzpxSSruwABR/Z6buxe2KoijPOOe9QKXzhhjng1ce3k2/KKoyiSLKuRnGRzWVTDKPQuM7hI21T0ye2KrNN8/JAX+Z+tDzPtPGe3rUZyU2hS2G5zxxXn1aUpPQ2hJEyyDoOvp3zUiqWC5Y49fSqYZCF3DJPI4wavWmZCd2CAcA+tFPDuTsxymkiykIZMYwp7mneWudrheCcEHtSmQbQB2qjqMm2WNi2MLx6V3V6UKcL2uzCMnJluRY2RsAHbwcHvVSRmUMo5BHGKqzXsn3reMsed5HAqaG11CYbvLjjU8ck5xXDOHtX7id/I2jeO7ERsHBOCe9So7t82Me1SpojMwkmuCxx0AwKsf2Thf3dw6HPfBqqOBrw+zp6hOrDuUPNkE23c2zIyOxNWg67sjj60XOnXaAtG8cv+yflNUZWLN5ZVgQdpA7kHkV0cs4fGjO6lsaaXGwbd2fU0oul3EtxjpWXGXmJjywUdiMZpiyS27gGNnQPgkc8etNVZW20Fym9bTR3MZkhZSuSpOe44obt3984qpYeSkIht8LySBjHXrT/NKNz+tdqScVcx6lDWtc0rSyEvJT5rHGxAWYfXHSsmLxtp5iDC0vCTnCmPHFUfGWyxvzfW5VFucm5B5ywGAR9QMfhWGt3b3B4OMjOBxk/Svmc2zCvhanJTsvlciVVo6iDxppnn4mt7iEZ6sMit+GVbxY73TpRIO2DwfY15VqdwjZT5coTjHQ1e+HGvNbanJZFiA43KM8DHUf1/CuHLM4qVKyp4j4W99rMiOIaZ69uZU3FTwM1UjuWkBJX588r7VNDcy4G6Pep/iH+FElpHK3mxkoxOTjvX31ahKSTiyoTXUFZduRT0YM2OOKqSrJG4Us7MTxgfpU8CHYXk+9zgY6VzRg72satqxPIVDKAaRmRfmPQdM06MqwGMY/KrMcUSgFvmOO9dMaDkzJzsV1/3TmpCOmKnIiz6UhVf4Tmt40eVEc9yqy1Tmh3Ej2OPrWmy8VDJEG4PSsp4fmNFMqRRgYXjp2qecYbHbHFSLAnHXilnQcbTnjvTp0HBNClO7KqYZffPauc+Id5Jaw2NjZ3ElvdTOXDxtgqFHHHcZ4IraeYRXbR44DDn1rzXxjrBvPGUsoYGCBhCnccHn9a8TM8YsLh5SXxPQVSXIkzc8O+Lpp72PTdYRUlO4LcAbVYjsR2rseMbs5+leV6nHFJKY2w+QSpHfJrqPh7rj6hYvZXTb7q2bbzwWTsfr2rz8szF1pezqat7P9Ap1r6HUTyiMdM1xWoXkWh669qPktroedH/ALDE8j6Z5rrb7OGcN0GMV5z4vDXOtWrb1ZYoDuDf7x/xrbN7wouS3WxtKVo3Ov0/WJB8sjmROxPXHsa6C1kS4jDRMp45GeR9a8xt5mkiQLJ7Y9qvaZ4js/DesW9ndNmHUFLySDP7ttxA/CvEyfNpKq6OId4/l/wCFPS7PSo1wOaU9abFJHIiyRsHRhkMDwRTh14zX3Kpq2hTkInB6UTDIpQen60jDLDvTVPSwubUYUqzp3y3sWe7YqN+lS2P/H3D/vCiNFc6a7kzl7rN+iiivdPLCiiigDyOS2ttPnaSBdolGSM966fTpl+zo3UEDFcN4ge4mKx24zITtUVf0zU7jR7BbfU8ylBw0fPFfPuvGnJq2iPW5XLU6XUZPMuOuQF4FQ242ofU1z2kazc6rqFwy27rbrgRsR1q3ca/a2d+lrcYXI+Y/wB01z1sVShD2lR2Vx2cdDYuoh9lEjZycisiLYy+jD1q7d6rbs0dvDKrZP5ZqsIoWlJGWBPXPSm3Cfw6mkW0tSOGQbtnOakacfZw3UoSvHWm3ELeYWhyXBHAHamy2dzsbOFB6msuSSukirov2lsZws3mFRjgDvVy3s2IO5sHOKy9BuFSzFt5hd4iQSepGeDWzBcrvG7AB4z710wULK+5jKTuyDyXjYhu3600tsZc961po1kUSd+1Z15BuYdCewzRKnKGw1JMn0yGMx+cQCzE9ece1WpYo2UfKAQcggd65ddVm0i4KTwmSB2ydp5U+1bNprFldf6mcE91PBrWnVpyjyvRilCSdzRhKvujbFUprORGPJI3cewrMvrtodUW4t97HBjmjxw4HTH5nmtn7ZG9uG3fj3HsaxdSnXVpboai4fMzpoCwY5x2qjPb3TAtCuW7DHFbb3EKg5xjOcgd6hudRtIQDLIB/sjk1EqEGruVi1N9jnpHkDMJIpEZR8w2n9KUJI3JQAYO05610NtqVjM20SpnpyelLeW8Un7yPy1U/wAWeDTjh76qVxSqeRz32zHy5HXBz6dDRcXihTGsmHHQHq3rTNRUxzmFlAKMx8wdwTms+7vNLleO1XzpJxkmSPAVT2znr3FZTUk9GUpI1rMSXaJJ55ijBwvcnFL4mvLbR9LS8+aVvOVGVpcEqc7scdcAnFcpJ4ht9LKRLI7xSNhSRgqff9aadXtdRjiluPLkTPmQ7xnHbOOmetcGMzGlg6XK177IqScdbnTrqml3FktxaX+5SAwEsZVj+nWuJ8ea1v0q6tba280OuCz9F561YvtctUD7pyxPQAZrj/EeoNdWrS2+8qPvgenrXi18zqV/dja3kcFTGy2OPa48uYywZByMrnpWjbapHa3iXAd2YDP0PpWBqztDKl1DGWX+JcfnxVOW681yyEAdvas1h1URxKp2PS7fxFIu10zLbPzt3YI9QD2PWtu01KC8j8yJlbYBuzwyk9MjuPcV5Dp+peT+5lP7qQ9P7retbmlal9lu0kyHVeGXP3lPUVCpTpadDOU3c7m+YK4kyN3QjbUJ1BLPRLm+uHG5SsVuG/imY54+gBNZGo3Q2KY5d6sm5Of4fU1neLReTeEtLubKPzoLKWU3u3lkZyNrkf3cDGe1YU6XNVNaU2ndHeaD4s1x0Ecd/KqkDnIPFdHb6xfxTwX0N5NcSxcmJpCUlHTBrxjwpqwOFMmM9hXqHh0xzvBbQvm7mcKijtnqfyp0PrFCteMndbanVDESb1PWfCmrS63YyXU2nyWOJSiI7Al1AHzcdOSR+FbQTjiqml2i2dqluowEGKvL0r9QoKfso+0+K2ps5XGFM9eaRo9o3VKaRxuFaiK5iZzlRTfJKnnrVkA4xnApXI2+9KyHcpSxBsZYrg9RVG8tcjftycFR3rQuDtBNc7r+uJYROwUYUZYk8AVz1lCKbkXFtsdNEUjLcEgdvWs2a8aCfyvlZ/0PfH5V5xqHxo0aPUDZJIZpd2MQoXyfT3rXHiu6vrKK6FtDbkZ+S4ARkHrzXh1sTShq3Y643W52F1MfN3L8oz+AH+cVNptyrW3ysNwJzz7153qXjCG3VRDqkG7bl3K7lJ9AM1jRePpbOKO7doPs08j+VKgyrFTggjsa5446m5Xg7jTVTRM9la6VRuZsAd6mtreOaTzbhvvDKgt/D614jN8QpriJpxcbdrYxjCisST4o6payTj5Lvn5GMmAnbA9RWkcdCT1Vy/q8raH0vbw28ZPlgBVODnjJ4qdLiNFVehboPSvlBviv4mu5Yx5kaFVw+xj8x9Rnp9K6DQvjFqtjHtvLMXxB4LkBgPqP8K645hTg+VxsS8HUa7n0rG+4HI4+vWmSorfLzj2NeV+Dfi5p2uanDpk9nLp9xMdsRdwyO3pnsa9KgnkZfm5FdtOtTqxvHVHNOnKDtJDLp7hkdVcbMcg9ce1FrDaeUhVVY8Pux3qcNHJG/lmNyMqcMOD6GuY1PXbvSWVr+zMUDMR5oO5QB3onywXNLbuEb2N+eNYpdzEk44OOo+tFxZF/mHzYGcZxVSx1qzu4Fmt7qGWNhncJFx/OmXniTT7RGaS+tU2jJ3SAYrJ1sGk25qxm63Yd5c8cg2ghh3NWLhlaIZUb+59awbPxzot9O8UN1aTlDghZcH8M9a3opLW8iEkMoyw6UYerhqztSmm+we1OH8fQSXUAjQ4ODiuT027kvtOErDFxbN5Mjdc46Nj8K9N1OwNxcA4+VQc8Vyfh3TDpvjCeABTBcneVI7Hr+teJnuXucoS7tL7zmqSvI46/vNs0i7gSwzj0xUvgiaOTxekeck20uOO4Xmum+JWj6alpJcRokMqg4dRj65rxrTvEbWGt2+oQtzbS7gqn74zhgfqMivFq5RVwtTlZlF+8rn1t4ZuIr7SYZN2H2gN9a1QgFeceAfEmn30IurGXdZ3DZ54MT91I7V6FbTrKgKkV93lWLWJw6b+JaP1N07aE+xSQ20ZHSo5IQw6kcg9asRjIp2zNd7gmWpWKyx7adUpQ0woafKkPmG55p1JtPpTwtMLjDUEzSLyqg1b200rUuNwuU1uto+dSPXin+crpleQehp7xKTnHNRPH/dOKNtBM4/xbcXVrqBePPlMgbIHAPTmuNsbGOW5VpFHzHPPPeul+ILSLNbwiRsSEkgdOKybR1ghknmby44VLu59B/M1+c8SVLYr2MRTl7Sy7GT4okW31C3i4X91gewzVTwnqq6b4tjkkf5bjMTH3I4P58fjXK694k/tvUDeCN7dAuxUJyQozgn39ay57xWH+sKsuMYPQjoa82k50aikuhzuaUj6SvGVbclpCVIyPcH0rznUJmuNYlaNQEXgZHUf5NM8KeLDqOjixvryOO7XhXlbaHHrk96bJe6JYXJW71S3eYnpES4H4ivZzLHwxFFRidrqRlBWZchtpLoOiN5XB+f8Au+9c74lsWltfO3oVG4KxPPHOK0dX8RWb2ostJbdG/NxOVILD+6M8/jWXqTyS6OxBDfvCTjtxXzai4pd3qYOd1Y9a+G7M3g2xGSSB1z1rpM4HPFed/BDXVvNEbSZZF8+2Yjb3x/8Aq5/OvQZ2ULhuCa/S8uqRnhYNdrG0HdChxu21IeOlR2yfMz/lU7ruA55FdqNCAh3kXnC45q5Z/wDH3F/vCoigOB0NSWYZb2IE5BYVcF7yJk9GbtFFFeqeaFFFFAHg8OpR7oLrIyv3lNdPIltexx7ip3gEqOwryu+uorK4824L+Sck7fWrOl+LWuVurOzcvItu0iMD90D/APXXweGzSFeh7aXzR6nMmtD1qFYYYljhRUQDgKK898dweRqKSRszNK3OR0J7Uy58XDw9pkEeoJNIqAL5g5yfeksb658UwpqrWbQWOSLcu3MuP4senWuDOsXSxuDjKn01/wCAZyuo3NnSJo/s6qEJeMqpk65wOtb1okcIljV887gT6GsGwtZLdTwdo64qTUb6/t7Z5LWOOVtuNjcZFcmVZ/GnBUsSrNbMuEro2yzw3LOzYGKmF0kkZLSDOCNp9K87n8TapeDc9v5bKMMM9DVO41q9jiJF4ycegNfSrG21S0NbJnaXRW3ufOgZg6DAweMd6rX/AIitwn2e6uEiPU84rhLTxY3lA6hdKsWcLI3ynn1qtql1Y3JaRb63lX1WQGuerX9orxRpBK+p67oni208rybibeQPkkHO4e9WIvEOnXCNMbuI4yMIckD396+aNQ8TRWQlksb8xhQUZY25YegFaXhnxXpmp3UdoZEs8oMCVwAx7jNa08XVsrq45U4nvOp31rcxBlHBBOW6n6ViNdRgnykGO+T0rn01bT7ewDXF/GkUQ4ZnyOOuDXPv8RPDaSsn+lF+i7I92/6VtOpzvV2CK0sj0jTtQuftIV5I1j2kuxbGKPEWrjTtMef7RFEoU5VpNu/8a8D8Q+OtU1TXl0y083TraRhGquuHYnu3oK29a0S+urBJLprmTylCgO5f68/WuHF4qNOPKt2KdT2a5rXPRbPx7p9zdW9jbTtNdTfJkD93u9MmtrR7i3u7qWK8XzJCBwT0we3rXztMmoaDeQXSwzRyRSLJCxTIyDkfWvS/BmuXPiSwn1CVEiurecKVjGAuRkH3zyK4ViqlFqrPWC3OOOKlLfc9Ev7KGRtsQC7mwBG2BnrzWKyaoryyRXpjjUHbBLIcAD+ID3rmNX8VPohY6gYk3HggEE+3FcrqvxolU+VDpEV1sI8uR5CuAPUflXt0alGquaLOiLlJXR0mt67HbR7IbyYSn5pEjJPPuT+Neb674k1afVClvezxxqNpZXwW5z/So9I1ubWGnmuGSOXJLKBwc1Lp1hZzarBDcymCOSQK0mC2CenA9en41z1b83NsdcLJHR/DuxvtWuZJLi42u5IVpySNo5fHqTwPxNdvrSr5hRUUIvOFHAGfTtVXw9apHrsUEaiOG3gfyl/ugYH58n86NTkmad1BX5nJZScZAr4jG4j29fyPHxNfnVzFuZNsjBmYd1PPHpWfd38tvJ8wiGeoz1HvU141xLJvW2RTk9AeP1rntVWUOW5Zc9R2rroU9jynK43UprcszQyHBySrdvYHvWBeyGOHzFUFD0+tT3aySA7GGwdaoO0q/ulZSPQrjmvZoQBEAvY2H7zKn1xWpYagysrBs4wPrWVc2vmLvUjd1K9KpAzW7blU7fbmur2cZoD0OwujdW43NnZwQe9dd4LnMV4siH5T8sg7MuOQR3FeU6NqgDoCwWTjr0YeleoeALSa+vkmBaKxDL5svb3Uep4x+VeNi8LLWMdOxtTTb0Oe+MWl2fhPVrLWtCMcNhqJYGBDxDMmNwAPYg59ua9K/ZutbvVGl8TXSnyiPKtd3c9GYfy/Ovmzx3quveOPi5LpcsrZN+bK2gQkJBErEcA98AknqTX238NdMttI8O2dhaR+XDBGEjTOcAV9ThsuiqlNVNZJXb9DoUVzXO1h+4BnNSioIulTrX0ljoQtA60UyWVIYzJIQFAyTS21YyRulR7jkhhUdne215As1vKskbjKsD1qVsYzTUk9UOzK1wu4ba4X4p+GbvXfC19p9jN5E9wgUOTx1BIP16fjXcyMFOTis/U7uMRuvmbCAcEDJzWFdw5XzE8zR8yatY+GfhfphW4uIX12aPIeQfN/wFewrhV8WaVeo895ePLKc5O45r0744eJNDjtb218QWtpfeZbPFG5hXzlk/g2NjI5Prjivlcn1r56lRo4tuaTVtNTKcrvc7LVPE0T3G22ZxED3612/he8fUvhnrqW8Cz3dt5UkICj5dzgFs/TOa8V3813vwU1yLTfFgs724MdnfxmBwWwu4kEf/W98VeIwqo0nOmrta+pVKXJJMge81TyTG0LM2csoJIz9K1tI0bxHqkcIXTxEJG+Te2Mj1x1r3C/8G2d7tkNoiv/AHkUDcexrU0u48N+FbNJtensbLAwHuZQjN9Ae1ebhsbSry5ErHpPGOx5tofwo1S4IaTUUhz1whIHtXSTfCF44N66tK7bevk8Z/OvTfB/iPw34qEh8OajZ3aQttkEDZKE+orqtUs0j8N30yylJYoHdSAMggZ717Ect5k5TZg8dVvoz5T0nS9VsPiLpWjSQOzG8jYSqh2lA2S2e3SvqmTVIIw0YikdcYYhTivIo9e1ZEAa8ZMjkxqoz+lQXWoXF0Ss11cyjHSSQ4P4V4EM7+rxcacfvIqYz2jV1sdRrPitdJ1G6GiwRxeaw8za24M+OvoPwrIvPGWs38IhurW2nj7rIpIP1xWbagN99Fx6Y4FbmlW9ux4UsMZ6gY+pNeJVzLE1Xbmsn06HPKs5u7MA2NjfRHd4ftk39RbzSIc+xBrkvEXgS4ZDJoVzMlyT/wAet6+Qw/2ZOmfrivY7Qxw4KwpgHcdrjNW3tbO9GHhRQwwQUABq8PVqwd738mZy1PkfUdd1zQdQex1K2mtZ4/vRXCY/Hnt7ivVv2f8Ax9Hf+IksZ7qSNlUusJkJVuxx649K6v4neCbLxL4bfTbzYs6nbp92RlreQ5wpPUoSACO2a+OZbzVND1l4xJLaX9lMVLISrxupwea+owNGljY89JctSNv69CYxaZ+lM2pWwtSzMntzXknxG8c6L4bvBc3l4Y7x8CCFOWIzyxHpivnC0/aA+IFtp4s/tlhMVUr501mrSDPfOcZ/CuB1TxHf6pfS3+oXU1zdSnLyyNkn/PpXsVaGJxMo+0SSWunVmjR7z8Qfi02uwfZdNWVIjw0jjBI7gCuGTUEZAF5B9OteajWJl+65H4006nOefNcfSnVwU6rvIjkPaPC/jLVvD115mmXGEdgZIH5jlx6j+tfRHwk+KVn4kuvsMlvLZzxqGlVjlQM4yp+tfCkGp3CnctxID/vV6z+zdr6H4l21lfXQjW9t5YEZj958BlUe5K8VxVcHUwt61P4lr6lpvY+/reeJkG1gasBlxXDeFtV3xi0nY+fF8pz/ABDsa6+CQCIM3fpXu4TEwxNKNWGzHa5ZYr1pnFRmTd9KcjZ710XKSsOKjHPFNXinbqaW4pDBzg5qpNdQpKImkQSEZCk8keuKknkCqT2FeHfE/wAVWelfF3w6sd0ouprWSKVM4G0t8g/Ehq4sZjFhYqTV/wDLqO9j20Sqwqnc3E63kaJGhgKkyOTyD2AFc7pPiS2uYFbzQOOhPSjUNc8xDFZjzZOhI6L9amrjqMaXtHLTcXMZPihmv9bVVAMcQwTnp615h4u19tQ1w6PaBks7SQpJ/wBNpB1J9h2rsJNUkur6Sw0/M2G/025QZCd9oPdj0PpXmDSfaPFmp3UbELJeySJj0LEjP4EV+c15vE1amKmt9vJGFWVo6B4tspLC7S8jI8m5HJX+Fscj8a54yTFiFO7HTivV9R0tdU8MXUfl5kEZdD0O4DIryvT1N1e21jB+9u7lxHFGDn5j3PoPelhpc8LW1RHLcu2PnPgEsxbogGSa1otPm8tWuMWoboJBhvyrT8Q6jpfhGJLLTEEl8qlZJyPmfI55PQZ6Y7VytjfXWp3omuXaT1qZxck5LYmbUdDporOW2iE24SR9DIh+XHuO1a2nnzEeMDPmJtbmrXhaaW0b5likjlG1gcEFfQj0q7c6Wmn6/DJagm3nXzIyT93sV/CuHmjUlyp6o0jqrox9O03V9H1SPV9Ik2SKfmUHhx6EV7L4UvI9asFvGZ1uRxKjfwmuMt5rW3s5JZpESONcux6Cum+HzAWLahJC8IveYkcYYRgnaSO2ev419Rw86iq8t7x6m9J2eh1iL5aHGDmnAZHvVS41G0treSaaeNETliWHFZlv4q0W7mCQagmT/eBFfXVMRRptKUkn6m9zfPSnWvN1C2f4xVXcHgBjdWBHBHINT2HFzCuAPmFaQl76FPZm/RRRXrHnhRRRQB8jeJNWsoVjsJebuSQbs/dVT7DkmodJ0C1hF1f6TLNFdXUJSNJHzGm4ckeuaz/GPh5YYhdL5iXAJZix+YNnNaPhDU1ngtXAfDuY5FYjIkUZOPY9a/II3o0v3PzOmnNNuJueItSt28M/6RbxXd5HEqy2+3cruOD+FUvhj4r0yOG5TWL3y76WXEVoyeWkSAYAXtWt4r0+1gFtdDEbzKVK9iR3rlLjT7K4mWaeyjuWiYMqk4GR7ilWSoTlSkt+3n5GM6r5j2K2uYZIfMWQBCM5Y8VTupgqk/K644IPWsrXF+1eHUNodqsFkZQf4cdK5fQ9d3arHosrESTq3kAdmUZ59iAa8usnVjypXa3N+e1kbF/vPm+T8u8c8V5V4yv/ABla28sFvpyTbiQtxGeVH+7616ebiTHzAHnBx61HdwpPFhlLK35VeBzathEoP3o9mHtLPQ+c9X17X59LFhfWUpIkDGQodxxXNXN1PA+EWVD3ABFfRup+Ho5FLKoJwTXHah4cTeWa3BOehFfVYTPKM18Jf1proebWkcrQM8jeWSO/Wo5GjjXDN5hrvJPC+RuYYA7Cqk/h+NTlEBA6nFdazClI1jiLnIte61dLDZ20tzIiuDHCGJyfpXsPhDwbqFrosV7eWxGozDcy4yYh2X2Pc133wH8E6fB4dTW5LNGvLl2KSuvKIDgbfTPJzXpN7Zx28JMOy245YdT+NegsJLFRTkrR/Fg6rZ8/afpCnxJBOTCL4K0cRlkAJ/3cnlq23GtWt00Fw029jwd5GG7GuO/aF8Oat/atheaf5lzbrlVSDl4nzndxzz6+1cf4d+JnjDRZFhvZRqtuhwYb1cuMej9QfrmsP7Og42fQzrNyseoz6ncKHhkaRWzk7ZCOfWun+Hwjk0u8uri8WS5uZgNuMbMDAGe+eawLRtL8ZeHV1zSN0RJKyRt96KQdVP8AnmsS11LWPD9yFScwxhhlcDY317/4VyY3JXOk1FmEbp+8eg+K9HtNStJFlRGwNpVuhHtXinizwReaX5lzp++8tl+8gH7xPw7j3Fexafri6siySMIy64dcdCB1HrmkuoolVJto4AByf1FfN4etistfJLVGsaji7o+b/wC1k0/E0UoWXpt7/QirGleMrmTW9N80KkS3cRcAdQHGa9Z8WeEvDuu7jcWIim6i4iwj575/vfjXmHin4a3NiPO0m/8AMT+7OuCv4ivp8JmeDxEeSfut9/8AM0WJUtLnvejSFNfO4bi0LqOenIxUusQrHJ8uASfnc9Se4FYvw2vGv7nSpr6RHuHsys2xhjzVwCTj1wT+NbfiFAJBukJzIRkeh9/b+tfF1qfJV5X0PPq6Q+ZjXcdrb7PMPzMu5EBwWGerHsK5jXdQjaaRnt4NucLsBX9a7DU1gSSX9yJNjFd23JAHHWuM1xY/NeZlcrCpfaRxu7AD64r0cI7uzOST1MnS9PbXtUjsLSYxZy8hIzsX1P8AT1r2rwj4S0vTrAQx2MMwAOZbhFd3J65JHH0FUfhj4bitdEtrpgTNdKJ5nIwWYnP8q9DjjWOPCr0HFfeYHBQowTa1NoRPI/iR8IrPWY/tXhq4XSbwD5oCT5Eg/mprwTxJ4Y8XeHtWj03UNPuknmcJB5YLrMT0CEcGvs64AjRpJHCL1LMcCuG8UeJLWZltLJllZG3CbaDsbGMr6HqMj1rDMcVQwkeaW/RGjgmed+EfANpY2ttL4nka5vQN8tqjjYp/hRiPTv8AlXqGkbJFjit7eO3hUgKkY2qMf5FclE7tL8m4k4JrotOdkdXXPqQDXxlTGTnPnm/8kaqStocRP4Ol079o8641vvsNVjmuYGT+GUr8+foc/mK+mvDm0W6KvHFcEiC+sEZQhuIctCc8g45Ge2elbvgnXIruJkLFJIm2SxsMMjehFfXZbjY1Z8z7L8ConfxGp1rNguFIHIzVpJq+iTNkXURdvHFUNbj3QFBwCOamWU+uKjuP3gIY5zSmlKLQ4tp3OX0yW3sb5YI3lQyScqR8hJ7Cus3Hy/fFZMenxicSP8205XIq+z4XFcmDpTpRal8jarNSdzB8W6sum2Hnlgvz7Bnpk9K8n8YeLdZsbZmkaIRup2snOfxrsvi7byXPhK6WNdzRypIAfZgP5E14p40juJfDkc7SEbFA2enFeBnUq0sQqcG1pc4K0rHk/wAR9Wl1rVt0jlhEO/rXEyj0rrRpd7q+tLY6fbvcXFxJtjjQfzPYe9YGs2M2m39xp93GY7i3laOVT/CwODXdg0oU1BERWhmHoW9Kglk4qdz8hFUZ2xmvRgrlo67SPip4+0q2W2svE12sSDaiyBZNo9iwJrA1vWtU13Un1LWb+e+vHADSzNk47AdgPYVijPmZq3p0L3eo21qqlzNMke0d8sBirjQpwd4xSNEfU/7E3h26t7TVvFNwrxw3my2tgeBIqElm+mcD8DXtvxP8RCx0SfS7Qhr27Ty+D9xT1P5Uvh2HTfDnha1tbO1jtbe1gWOKBTwMD/HmuMl3arqUl7M2RI2FYDt/n+leJneavA4X+9LRGbMyOLOmWhkQblQxHHGduP8AH9Kh8pd3AAJrZ8YRHTbbTvLVmWVZAcL3+XH6ZrmPtFwZhiNlB4HBNfEUqcqlOMrbkPQ1bWM72jByW5wew71ft52RAm3ywWPB5wPrVCzkkifdPE5dsFW24HFOnumeYlzkE5PtUOnKLs0DdkbVqTK7l2CQxJukf/Z7fjVEXuo67IkOnyHT9NRtomPLyH1UVFdzbtLstHViJL5vMmKHkIeQM/QfrXYaBopmaKNFCIo4H91RXt5Plaxc3OXwpjd9jn/Gmltp3hMT2El4+2ZTLLJKSzev4V8u/tD+Hr64+KN9eadZEJdQwzy9B+8KDcfxxn8a+w/iGI3trPRUB3yTqzHPCoOWzXmPiDQl17VbvU7iMR27kLAqjJZVXC59OAK9LF4yllmOfsopJRSa6dw5nFXPlPR/BWt6jeCBkW3GeWY5/QV3X/CkdQmst9tqv7/HCyQkKT9RXtnh3QbLTtTMs1oGhbA3Y5Fep6RpNjc2ayW/lyL0JGOK9fLc2WOV4uz7AqkmfAXiXwX4m0C6MN9psxXPyyxKXRvoRU2lfD/xnqNv9otdEufKIyGkwgI/GvvW88Dx3jbo3EY70k/g+1tbXyyobjk+tey5ysaKXc/PDVtP1DSbx7PULeS3nXqrDH4j1punahdWF7BeWkzRXFvIskTjqrKcgj8a+o/jd4DtdU0mXEINzAC0Eij5l/2fcGvms6DMhO9sEdRjpWUcRFq1RWZblFH0p4A/aH0K60yJfFK3OnarGMG6gjLxyn1wOQT3Fe1eF/iz4fv7eFv7Qe4LlQCImHB6EgjgV+fp0ydCdsimvf8A9n6Oa/0q2lm+b+zUcOR7HEa/r+leBi6Ky/8Af4WVtdY9NfIhTV9D7L0/UobyzS5iDordN4xn3p73qp/EKwNJju/7PhXBztHGPauT8T+IbnSdT8mUEKw4Jr3lUkorm3N172x6SdUty6xh/mxzVpZQw4NeV+HtSm1a/V4VbajfM3avQo5vLiG45wK1UroctBniS/Sx0uad5Am1TjPr2r5F/aK8u78Z6ReRxyx3S6epZw33iJX2sPQjn9K+kfEEzavKUyfs8Z6Z++3+FeR+J9Bh1XxbNdXQEkVvGsMYHIAHYf8AAia+LzPNL473dYxTXq2c9Vuwnwp1TVNSsDqniOxtxYQ/L9qLlGnYDpsHXtk1seKPij4W0+J7GJSCVIKWb4fHuR0rzL4za7caTDpXhCyk+zfZ7ZpL6OM4IaRyyofQhcZ+teYxSYPy4rCngalVc7lyxetl/X5GEqjjoema18RdU1WH+ytHhXRNLxtFvbsdzj/abrzTfBN39nv1WQlozwQTXC2UjgiQH5ga6rRLhfLLbDvHX2pYqiow5YrQwlOUndnvPha7Se2jUHduX8Ca4Dwt4dm0v4p6pdeWIYbdbh7dT1O5RyPQDcRWv4Gu02eSkhHGVyM8j+lX9cuDN48unVkRm0t85PRsZ/pXz1GpOnzx7qx0wl7qPHNY1SbVNUnnZidznknsK9N0Tw/pVpY28t1HOrywpKpik3ZDKOoI9c8V5FZoGCEtweOle4ajcxLY6fcZCxGzX2C7RzXuVYRS9kiKLTvzalq1XTYCGivp0VV4DxZx+Rqze6lY3VrHBFMZBCxkeTBAQYI/WvNJ9ee9u3lVvLgHEa+o9T9av3eqL/wr/ULi3+aeK8RZwv8ACjL8rH2zkfU15kcvvU91amsHd8sUbn/CQWTapbRX1rLPp0bFtgO1JGzwz98D0rpdc8ZvqM8VvBcxKq4IW3Y8DHc/0rwN9buLhxHHI7v0VU6mvRvBdrbad4bF9q0LRXHJC5+Zznge9fTUKcqFJwWi7nsKnSox5i5q3iK6s722W4upJ4ZJSsgkY/KMY/rROVgkMW0HB4YHqPWuX8R3kur3qzeSiBCcY7D/ACK39Fhe58PTW7KfPtUMkRHdf4l/Lmvn8dKNSV0zy6uJVSo2j2H4P6q11oE0UzELDKVRmbqK7O3uA+rW0ayD744Br528P3FzNp0unW0zx3cT/abQBivmcfPH7njI/Gu5+GfiIXWs6XDJI6zyXAVklGG9+tfV5Pj1KjCk90bQs4vU95ooor7E4gooooA+WfGv+hK8d/JE0TAncGByPrXHeDdpNxDbxxybbzzxNn70ZjwMVjeIbO81K4KGSV0yQwLHGM10/wAJtLFz4ouNMhkVorW3tvNX0Zi5x+WK/McNhYyjKNL7XQ0pX5rnrtroUetabatcwgqqAgHqMitG18G6dEfM8lQ/qa6rTbZIYFVFAAUVPKmBnGTX3FPAUYJNxTfcpUk9zhdS8N3oTbp7AYI2jHFcLqvw41y18Srq1hHHI6yrMpL42YPSvbHlmjUAID6mqoupGn2letePU4fwfM5K6cjb2V9zznU9KuYbqSQQMI3O7kcCoEt2WHBXHrXrZtxOm2RQynsRWTe+E7KZ96vLEO6jpXy+O4LxMbPDzUl56CcUmebS26sr5BxjmqkfhTVNTYtDbFYv78vyhvp6161a6Np9qoEVqrsP4n5qwAqTquxnkI69hXoZdwf7PXEzv5L/ADJ5TzLTfAM1tIJL6yW5UH7qtkH2x+ddXZeD9KXrotoN6kMWA4B7V1nksR97morfTI4b1r5ppnlKbMM52gZzwK+qoZXh6EVGEToVSy2Ma+s9P8O+H5pVuHtLS2j+VU6KOwUetcj4S8VQa3rtxpd/YT2sSbVhmunUmRjnAwOBnHFQfFjxFPdazH4ftVQWkRSS5Zud5yfl/SuZhnafU7lk2LKkKTLjorI2R+H+NeHjs4hTxSpQV0tw9so3XU9YvdALsHtViRgMZCgHH1rzvxR8GofEFzLcXxso3c58yOEiQ/Ug4NeseF9Rj1XSLe8TALoMj0PetKRMjoa+mVGnOKfQhVWeM+Gfh1p/gvSLmwsJZp/tEolleX1AwAB24rnPFOgLKr5wv1r3e9sGuMqqgA9z2rl/Gmi2kFnG6Kxk6E+vvROnaOhFrnz0I7vTXkhjuMsgLwMeqMP58VtWWurem1aa3aMyI0chY4VmBGSmex6/Wp/EdmsNx5rLxv2D3ZuAB7k1zmrMkurR21sAILZPKRR046n8Tk/jXyObKKfKt2ZYiSgtDsWhO5TgSREblPt71Uu4WkRlVSwxhh1zWfpt5Iu1VYtkDIzxxXQamJI7+eOMHyz8yqOuCM18pOEou5wqfU4rwxfjw34oW2nVY4ppd8TA45I2sv5cj6Yr03U9jx/I6SELw2cqCevFeZeONPa4tXYBd+d0b9SrCtP4e60dagg0+ebyLiP926t/EQOcH1xXRiaTq0lXjvs/8zXnUlY3dRu5F09lUAPMo3bu3bj61x97KsNtO1wCMFMJnOVByRXc+JojaQXDeWsf7obXY52EDOB/nvXh3izXJRM0NqC9wxy+OQo9/eunLaEqk/cMpwk5JH1ro89tc6Va3lmwa3mhV4yDxgjp+HSrdxcx21rLcTsFjiQux9hXzD8HfiDrnhFZbLUbO61LSJ3MmwH95bucZKZ42nH3a9e1zxBD4ojs7HTfPispgk8ryoYy/cIQecDqa+6rY+nRoud9V+Z18tjJ8QahqeuTNI0rpbsfliU4UDsKpWlh5bqJcITxjGSK7i30yFoVWNhhQMbehqvNo6tIvynPtxXweJjVqycnq2YSve5hJb+Sgf5VB4q3bdRjJOemePqatajpU0b/ADErFgEgnNVyvlxgBd2R9MVw1KVSHxIEzW02ddx+9tP3iDio9fF5bXEWs6LJ/pcefMhIG25XHRvcY4NVLdwq/NuGB2/nWkJw8ITcFY8qT61vhsRKi007G8GR2Hxg8Ow2LT6lcPZSxcSwSj50PpjvWp4D+NngzxRqI0+11B7S8JxHDdp5fmf7pPB+nWvL/iH4Qs9dUX0UCRzhP3hxyW/wrxPW9CnsbnYVYFGyrDqpHQg+tfZYDNo1Pdb1NPaNH6FQXiyD73NWFkHrXyR8JfjjNpMUGi+MpZJIEwkGo4yyj0lHf/e/OvoHSPF2lanbLcWGpW13ERkNFKGFe9GvGSNotS2O0eVV71E0wboc15/4s+Ifh/w3bJca1qkVnG77FLHqfwrhtR/aP8A6fq8Wnre3F0rEB7mCPdEmfU9/wqlVT2HJWR7Nr+mx6ppdzasdpljKg+hxwa+bfFdpKdXTSiJogDskhI6TZ4A9jX0RpOvWeoWUV5bTpLBKoZHVshgehrn/ABZZWF/drexWsJu0UjzsfMP/AK/vXk5pRVVRrUtZL8UclWPMeRaRZWPhfTZrGz2vfzZNzcgfNuP8AP8AdH6muG+Onh17+CDxtYxblmCw6oqD/VTAYWQ+zgDn1BrvNfsGtr1zGABmnaHeNAJ7eaOOaCeMxXFvIMpMh7Ef5xXydLHVcNXc5/Mu3Q+W5F25Hesy43bjXsXxe8B6fpJ0y+8Nx3rR6lPJCbaTDCOQYwqt3znv6Ve8GfAG61a6ifWPEumWsRIaSC3fzJgO6+gNfYUMww7hGbla4rcp4UN24DqT0Ar3j9mr4W319r1v4t8QWr2unWb+ZaxzLhppB0bB/hHr3Ne5aR8Mfh54Zs4lsdAs5Z4yMXFx+9kJ9cnj9Kn8TX16llLa2q/vWX5cfxDj5RXc8RDkc76ITm2bPiC7D2RZHG+cGOFf7inq31xUGiW6rJFHgCEEDkdRWVpNsIgkmtXsccrAFYycsBjoFFdfpZil2C2tiF/vSLk/gO1fnmNpYnPMUpQVoLuVFFCXS31S/a5nBIPyxp2RB0Aq9B4ViYDKD2rqNNseAdvT2rWjt1Udvyr72hhKUIKMY6IOW5x8PhdI8fLkelY/iTwbHMolhIiYY4A4OPUV6YYhis7VF/csfQU62CoVItSiDhoeIabHDH4tKl2dYy0cZPbA6fX/AAr0Wwv1tUEiMcqOvavNLzdD4ruZpMqFu3bAHRckZ/KuQ8V6X431DxBeRxapcLpjPmKOFyqGMjjp39a+by3G/VaFSEWtJMzm/eZ23jTxdb6nrcttbTh5CPLnkj6IvdVP949/Sremz740j8r5F+6fSuW8J+DZrZUaZtoxxheldnb2jW5CK3Cnadx618tjqvtajle7b1Znq3cl+yqY8Fc57dqm0aaXTL4TQncoOJYyfvD3pss0ioVOFLcE5zjiq4kQhQEUnPBHYZow/NSkpU3Zoo9M0/UrG7gWa2fIPUHqD6VFqVxG6kA8gVwDxlZMxs8bNIFyjEYBIH9aui/vVQ/vVOehIyK+ww/EUnG1WOvkXc5jx9LCqS7m59K+c/E2khtTmliQqjsW9s17/wCIbaa6mklmUF25Bxxj2rite0lC3yRljIwXaVwM1xSzqVWpotDJtniVxZ7VLHivpD4DeG20fwvpdrMuLrVJft9wpHKRDhFP4D9TXD6J4XSTX0a6RJEgXzXTbxuzhQfx5/CvX/AV5nV99w++VYlQE+g7CtY42GJxFPD+ab+XQqnue2aaibVzwccHNVtb8P2OoyCSa3ikYf3x/KorO8jaMc9qmkuiPmMhC46Zr7J2aOmMrFOHS7fTo8RRxRj0UYrJ1TUNyP8AvBFbJkyyk4Cgeppmv67FtnHm7IIU3zyA8gDsPc18u/HD4na1NONK0sCFcFjHH92IZ4Df3n789OK+ex2MqYmo8LhX6v8AQmUj13xD8QtFVTa2rTQQAkSXErCPK/7Oen1NeZeJfjVpmk20tn4N0+NrrJH22TLhPcZ+8f0rwWVNa1OVprppZ3JyWml6n8akj0nViMLbFwf7rg1hQ4foU5c03fy6EOci3e6nc6hezXt5cSXFzO5eSVzlmY9zSJcMCMGoxo+sKf8AjwmJ9FGT+lTjRdcVSx0i+wOp8o16rpLoYNXJEu5uzn8609O1u6glVmIYDj0JFZTadqkAzPp13GP9qFhTYuvWuarRi1ZolxPfPhZqMF8lssTAyM+Pm6g+ldDqscqT6n4juH2xKkx3Hj5RGUXH1OMV4l8ONebQtbV5GP2aT7/BO0juMd//AK1dJ4+8bP4kMen6cklvpMQX5H4aZh/Ew7ewr5Stlc1iXy/Cy4tRiYlkQYBj7y9Dn869GhNzr3geTTLNgb+BS8KE8ypj5kHue35V55pEPmHH1P4V1Hha9ltWSaJiskUmQQeeua0xV0+aO6Ipy5Wc6128ICr1HGCOntWv4O1gabfSSXVut1Y3SGG8t26SxHqPqOo960viNosDSReJNOXFtfNi5Qf8sp8ZP0DdR75rH0y1j2r5kiIB1ycVftY8inE6IQkndG/D4f0fw3eG/t2e/S5UyWDEfIUJ43HsR0I68VoBLzUGaa4fJC/KB91fQAU7QL7R7e3bT9T1CGSyfLBd4zDJ2Zf6+tdpp2jxzwK1iUmtyPlaF8g+9cWOx9apBLoaV3OaSOVstC3SgthlH3hXVaHpUdpYXNy+crBI7DHbaa07HShEQHWTbwDlazPHeqw21o2i2LK0koxdMp5Vf7n1Pf2ryaUp1J3lsjCFHl1Z53FdSwhJF3Argg55Fei/DHUtJ17xhpL6pJHHqlvcq0LFtpkPtjr7iuAmhym0Rn8K6T4UaRJJ480O7MZCx3itk/jXrYCpyV4O9tV+Y4yaPq6iiiv1oQUUUUAfGHiy+m05rs6boF5NMT8jyYEefXHWuk/ZQ0HVfM13xJqyOsl7IkSbx1C5JI/E4rai0iLXdVt7a3hl2yMGkZ0KhFB56969i0qzt7K2S3t4kjRFAAUYFfJZJgpQTnNWN6cGnqXIY9q1LsyOlLGBipF6V9JfQ2RA0K91zSvp8UiAuvzdRVjHFPMny4qbJ7j1KyR7Rg0yTkYqdyAKrswJosDIglKqDPSkeTmnRnvQIkCAVx3xW8VHwxoJ+y4bULg7bdOv1Y+wrss+9eP/ABb0cf21Dqj3U8/nMYgjkbYj1AX2PP6V5+a1alLCylT3KitTz0yyLG1zdytNeSvvctyxY1L4Iu/N8UzWkjZ+0WrqNw/u4NZmsXUMF5KH3K6JjBGO9YHh3UfsvjPSNQdz5Au1Vsn+Fvl/rX5/h6TnNyktWZ8l9T3r4W6x9ku5tImcFVclD05zyK9aXaygrgg814Bru+w1RZ4AVMYDq46Ag9PfivVPA/iaHVLJY5GCyDgg9Qa+zyPHxqU/YTfvR/EwhLozqJQMcVja5Fbvbk3CKyqO/arUt+qsUc7fWsPXrjzlZQ3y4/OvdZueG+P7e9i12G9laP7JGXaNUBCq20469+f0rh4Z0guA3zFz1PvXrPxAt3m06ZY8cEE8dq85TR33bi0ajPGc5r4XNqSo4hx6PU5cU7lrTolmuB5Sls9AOc+tdZfQssiXDqwLRIpGOhCisPRtOmt5pDGJC4jwpiPOWOMnv0zXT2rK1sljcKY3VDlpGwcD614c6bs7HJCPTqYl7YiSUK8fyFAxUdQK4zxBod9od+dRs2kiLMPNVP4R2b6j+WRXcLd2Y1Hy8ylRuUyN8qkdOPz/AJ1rtHamH94BJGVwHI3Kw+tFGr7B6vfoaKlNdDzyPxZJrXhWeGaIx6kJPLkwCVkJ6MPrVbT/AAjb2NkspRZZnG5mY/MxPOea7H/hCdOhvDqaTTJCOUVjgA+1VNZChSqcqCCAe/ua2lXhC8aWiZc7t3ZxWoeXbkgL9eOKpHxFf2qgw6lcJIOQ2c4+mfarniGG4lcsVwO3auO1CzuN7bT+tenhIQqRtJkp2O/8OfFfUtNkSHUWa7ttxLOh2yfl0Net+FvFNh4lsvtGlagZCSQY2b5l+or5RnsLrJbLdOfSjSLzVND1GO+067eCeNg3BO1sdiO4rprZdCpH93Kz/A0TutT7EWSQhvlUnvlarzW8cnLoAQc5HBzWd4U1+PX/AAnYayqAG5jPmqDyrKcMPzq/cTRxxeYLgHkDPtXz84VKd1LoVyFaa0KqxTaeerHB/KsW4vGjmKOhQqMDJ7e1WtQ1aCJpgJs4A24PeuaudUglDLMQSCRg+9c7i5O6RrGm0al1euttMYyqkgYJGcnPH59K4rxRpka2xUqglC/OwGcn/wDVW20sbx4infauCFIB71W1vZLEvyNvzkknoP6mumi3CSsOUTxjxJYtHEZPL2jPJxVXQNB1Nk+1Q3k+nq4+R4nKlvyI4r0bULC0ku40vEZo2GUH8JYetSPHHChOFCDpgcCvoVmcoU0orUxascWvhGTUiG1nVb+8YfdZpCdg/HNP/wCFXaDLnd4gubZiPlLQhgPrzW9c6nCilA4JH92qtgtxqNwFiXAzyx/pWlLEY6o/dnb7ioRk3oaPhLTfiB4StvI8LeIk1W0HHko27Az/AHG5H4V3+jeLviRc38S6t4fEjSOFZo4GQ4PU8HFUvD2iwoiM0YLDv3rtLG1aKPZHvUd8Oef1pzw1eo7zafys/wADoVCXVkXjCzgj2yR3YkkZjvjyCVHqa5NJE87hvmFdPqdkEjZggUt1PrXgPxb8Ralo+t2UWl3DQyxkzPjo3OACO46/nXHWyqeJrpR0uVOKSPeNL09de8K6pZzLGXtpYrmIsu4o+GG5fwqlovha4QhiNxzkEDGKwf2dfiHY69q0+kTjyL28tShhJyGdfmBU+mN36V6va+JLfTFawvrN3eP7siY5Xt/hWWEhDCYj2WLfLp12OatHRM4zxNet4bsTdTXYXHVJH4x+NUPBPjyx1/zGhlkdATAZAcmByPvL6jB6fWuZ+O2mTeLtehu9Mungs44dr27qSC+T83vwQPwrl/hlZ3Hh/UbyxlK7bnbImBjDL/iD+lb4h05Yefs6l3uktjGnNJ7nv3hfw7cW1z++AmLcrMDkSD1z/nFeqaDYGONcjnFcN8IpWuI5EkLMqkdTwM16xbosa8V6mRWr4dVGrHUkSQoETAGKcDk4FNZ8natSxqBivoEi7Bg4qlfQ7o2GM8Vbu5fJt3k7gfL9ax0lnBz5rnPqc02rqwWPP/F2hrDqQvFTiQnd7Hv/AJ96zbDNkQxj86IZ3p3x6ivTr+3W6geOZVORwcdD61ytzoE0Mm4rvT+8o6D3r8zznLcbgMXKvQjeEte9u6fkJ01J3Mm4u4I7czW/lSp1wSQR7H0rDm8U6DcSR2/2n7PcmTyxE3OT2OR+VdZf6Pam2LtECQMnbwTXF6n4P0V7yDVItOSK9ik3KwJ656kdM15f1ujOVpw5X5a6kODTJtY17TbQCOSYyTDgxRcsPqegqpo2um6uVja0ihVz/eJOBVLXPCM0btPCN3JfHQjv+NWfCmlMI4prtUNxdMVhj/uxIcsf+BEAV3eyqQa5lZj5Elqdo8cbFPL3MqSKzOD0wc/jSSRKG27cFc5HYirS7Fh2A7Rjt7+lUmP7vczHEeVJzycf/WrqrJIw3ZVkhVo/m5IJOOO/aua1ezMlyPlGxELqNvUnj/P1rQuNf0mC+e3eYlF6unKg+nHOaq6hr2gzMQb+Xr/yzhGfoMmuDmk9gcTF0eGOHUZg0ezeB3z0J/xpuozT6XO2pW/+rgOZAOPlP/6q1bOPSby+E9rrTpJjGyaDbn8Qak1HT5FcxTxkJKCoOdysCMZyOvWsPbSo4hVEybdjQ0L4gWVxarJHdRtx/eqS98dPfSix0+TfO/HHO33ryrUfhqsOpTTpLLDGAGPluQD3ra0aOHwjoV5qzY8yCL9yHPzPK33R79v1r6WtncvZctJ3k9PvHGo3odN8Sr19N8EyTQ3CgIrDC8mSbpye4BPT1Br5wtNMabdPdM0s0jb3YnnJ65r174yXzjwd4ctVXaJIw0nPUgA/z5rze0ZRH8x5NdmQUrYf2j3bZrN6l3RtNs2B3RqPwzXfaN4P0+6UOGYKOdgAz+NcHYvtY4PU16J4Dvbi4vIrS3jkuJZDt8tBk8DrXuxavqQ9TpdM8F2ESqY7MM3GWPWt+w8JRQouI9nOcBySa6rw/pd2tuBdweVnopOTj8K34rSOMAbc47mutUkxqJxtt4fC9VZlIxg8jHvms7Vfhf4S1YOb/QLNpH6yxDynJ+q16MyRr1X8KiaJm6goPah0o9ivZo8A8UfAWxRGuPDOpSwzojH7Lc/OrHHADjp+NeNw6fNbXEtrdRtDNExSSNh8ysOCDX2/LAqncij3HrXi3xv8FJ9tHirTYl2ykJeqo/i6B/6H8K8rMcPy03OCM5wSWh5TpNuVQHG0cgj1FWrMGCSSPnk8A1t6fp6LGjyLxnoOppv2EveP8gB7Y7V8XPFKUmjnNjw/Ja3dpc6PqW42d5H5b4HKnqrD0IODXknijTtR8O6/caTqW4yQtlHPSVD91x7EV6hp6tFP8wwwOCD2qf4waCNe8DxazGiC+0cZc/xSW5IyM99pOfpmqy7FRp1/ZS+GX5/8E7KEnblPJIJyHG325rovDusalpr503ULmzc8nynIGfp0rjYbqCPAaQda2NO1GFiGVS2O/Svbr0XbRDkpX0PRLXxV4qmdWfXLosB3xj8sVd0e3llYl9zyOdzM3cnvXPaFdQTy7VBHG47u49q7XSpoE2rj5uRnNfN4mXK2mjBtt6mnpmh+cFkmztHNdx4GtIbHxBpypwXuF689q5bT7iQglTsjXq7n5R7V0Hgy6nm8WaWkeFj+0KWdh8z9enoK68pwlTFV4SitE07/ADNIxPc6KKK/VyAooooA810i2WyWS4lbLt0PoK2bC585htIx2rB8Q+c9mVt2CtuByTwBV/w7E1vbKJGLN1JNcd9bHoqGh0cdSiqiS+9SLMO7VZJYHSg0sZVgKfhaVhXKV0zBDtqijN/Eea0L1VXnoDVBx1pDSuUr66EZ3M2BTrS+VsYbNY3i24S00y4uJmKRxRmRjjoAMmvHPh78W4b/AFefT72J7eIvm0lf+Jf7reh9K56ldU5JSOiFHmR9EG4GOoriPifFDdaSiSHA+0RMSOowwyau2usQyxhvMTB9WrjPit4ghttFm8tWupfLbZHEQTuxxn2zWGMqQlQkr9BKhNyskeLeKtRWeVpIzwsp6n3IrmtQlDFTu2nH8Jxg/wCNULiDX7jEi6VcAnnO3k+9Qz6d4hQZ/su49CNoOTXzlLB8itc2WFqW+F/cfRPgvWofFPhaKW42tKihJSD/AMtAcNn64z9DU8Ml1pGpfaLNiUzzuPUe9eYfCDVtd0iOfS9RsTbafOTNC7IARLgAgn0IH516Df6lDIyFDJcMSBiIZ2g9SR3rzqlCvTxKVFarZo5p5fW5rqJ6HpXiGz1oIk0qx3SY2ktgN7H/ABq1qErRqVkQp6ZHWvL7sWttCbxZJxCn3nEbcfUDmrtr4lu7rSzDYaxZ6hECDtY/PEfYEgivqaWZ+zhfExafezIlhqsVdo1tZmgbzPObAxhRjgmsObToZZkUSiPIwcpkH361zXjT+2/srSahMLaBBkFnCDPXNdB4auo7uygubadLq1mQOHJ454OD7HIr5zOa0MRUVaDbWxy1KTauzQuQujaWJo1aSRpArqik5bnk46L/APWrB1ANdXLzTOm70HGB6c12rRf6HLHnEpj+UqeeP5g8j6Vi6za/u/OWEOp9a8v2sdLbkqKUdDirqFQ21Nvpyc5NT6ffXmmy7Vf5SuHiblGH07H3qW7W1CllQps9GwW9eKwbq+FvBNdXMyRQx9WkboO31qub2vu2uXGk3seiQNHLDHdRMwt5FzGD1z0OR09qp6lbvKxwisTxxxtrkPAXj7Qb69m0ENKXdvNtZmGAX/iQA+vX869G+xtJtaPDJgc45968rGU6uDqcs42vqrk1qEovU4u+0kMxEgKt3BXGPxNZz6DpjsEw4LH5mYjaBXpF9bxAgTKpBHIfnFYuq6HFIgljhniDcq0aEq30xV4fFSa3aMXSaOLu9E0SOA+Vdq0g/haMn865260m0Y75IVx/sntXoLeDNSvXC2cMgH/PWRduPwxUV/o/hjwZCdQ8V6sJ7hcGO1Tjcc4Gfx9a9OjiG9INt+RcKE5uyQvhu7GheGdKsYdyhInlPPd3Jxj2pureJjcxsm7acdQODXG6x4u02/v3um1C0jDYEcSSDCKOi1Ql1zT2xsvYDjniQV0yw9abvJPU9ynhYJK+50Dagz9WdsHn61XlvIndmKgueD6gVy9zr1rj5bqED/roOaoyeI7Fch7u3P8AwLmt6eX1H9kcoI7Yah5cTbWwoIHI56itGxup7+8WGC3mvJpBlYohk/j6CvLn8U6dwn26Nl64Br0D4A+Jbeb4gfYI7hAt3aSLgEZYrhhj8q6qWUSnNKSaRzyoxtc7GD4a+JNaMU99cWelRg5ERJd8Y7gdK3LP4LWcibdS8QXMw9IIQg/Mk16BayoCFViR2NX1uowAoIzX0FLLcPBJcpzukjgrX4HeCIwDN/aVwf8AbnAH6Cui0f4deDtLj2Wmkrx3kcuc/jXRrcK3cY9anR/oa7I0acdkNQsUYfDmkIuI7OKP/dQU59HsFGFix+ArSjkXGO9MbGabpx7FamBe6FZ3CmPyQ2egzjNef+Kvg54P1u5+06hpn7/G3es7hsfyr1V9rNtJHB6VVuipB6GspUop3RSinueA33wv0P4bQT+MtD1GaKSyeKQxXOG34cHy0bggt/Su416G31S1i1vT8vDcwrNH83VTzj/PpXL/ALVWrG08M6PpQBH2q8a4Zu2I1wB+cn6Vm/s8eKrS/wBJfwhqFxHHOjl7AyNtEinkxg+oPIHvXy3EeDnVgqtPWUfxRFSCkmiXUShDYYuB1HQiuQ1qQwTpdQna8R3jjnivWfE3hi5xJLDCwI/hI615tc+HdX1XUk0uztZWuJW2kbeFHck9hXiZbJVZ2jv2PKdFxke6/BeRf7Kjm+UifDZH6V67HzGD61518P8Aw3/YWl29rGxKRoqjPsOteg25by1B7V+gZdhnhqKps71EsRqBzUq8mmJ92noea9BFWM/VZN8iwryF5P1qsi4Gade7Ybl8nIZiw/GmrOh9BU3Q1Ek2DO/Bzj9KR1ADHiniZGHUYpjsCPSi6DlZnXUCkEqoJ9KwLqO2W4DBeeyehrpblgqnpWDZwi61F3+8o5z2rxMVlmGqVYy5Fe9zWEdGypfW5kt2bYckVzUjw2vjKC358tbR4lI9eD/Q16cLKOWFlkdUBHy815f4hsZ2v3lZgsscpG9eh56j8K8TiWLw7pVOl2Yzi3Fl65u7eM7VdNmMkZ6eteX/ABP8eQ6fvhjdgM7lQNtZ2HGfYetdFrlrqU+E8xGxz025I9SP615z4p8G3usax9umjWPfCiuHYEBwMHGOo715NKrQqyXtZe6jhaaPNtV8UXl2Wknut4ySttakqpOerN3rkbm61Ca5aeaSdGY/wuwA+nNe02/wqNxktdRxj1RCQB654Fbug/B3w6gk1DW9VuG063UNINoQMegwcknnt3r6ClnGBoK0NfRDhBydkjxHw54n1jSblZLa7mkUHmJ2LBq98+HHxC/tCz+z39vMsLcNFIp+X3U1pWN14Q0MLB4a8KWCJHn9/dRb5H98Hkfia0F8XXzSGRZoYv8AYWBAowMAAYrxc0x1DF/8urPv1/r5nV9Ua1udDrNxpy29u32iPy5UIUk8ELzzXlXiq9m168SOCJl0+1J8sEcuT1c/09q7WbxG2pW622rWNjfW4/gMQjYf7rLjBro/D2g6BqlsW0xgqngxyD51P90/49687DRSmnHWXnoZVaP8p5P8VH+1fDjw/f8AO62k+zS/XBGf0H515zbXUQjG0lscGvafiT4fa28O674dcZRwl5aeuVb5gPwH6GvHbXwvLj92ZQf7tfU5Ti4YfDulV0ab/HX9SZPa5ueAUsdU8YaZpupSyR2l1OI3MeA3PQZPTmvrTwh4Z0Pw5YrBpNjHEcYeU/NI/Pdj1r44h8P39tNHPFJJHJE4dGHZgcg/mK+q/hF4uHiXQkjuF2ahaqqXKdATjhh7HB/lXuYPGUK0uWL1HCSZ369KFXcx3NjjikRqeea9I2SI1UZ/rSsuTTuhFBNAEDjtWRqtvDcQS206BoJ0KOv1rYmNUrqPeuPWsqiumRJHjd1oB06+mtHLFVb5G7sh6fj/AIVQfT5Fm343Nnt3Fek+I4bdnj3BTcBTkegrCntVSNZMYZG+b1xnvX5JmaVDFzp03dGXIcrdWMbKJQ2xshSfU1e0G6FrK9reQia3lUpIrcqyHgjH0rUu7OFZDlRJBIOT7+vtWW0LQyASAsnQPXHz2S11Q4KzPnHx/wCF77Q/GOpaVbReZbwzEwPu6xnlf0IrHS31GLG8BAP9qvZvjXoc631t4hRt9vdIsMpA+5Io4z9R/I15rNHtTggFh35zX6hgcTDE0I1NHdH1+By+jWpKotR3h7WWtpFWSby2B6nkV634U1K1uNOutSnwLS1RWmZTnOegH5GvDbq3CvuVSB/Kuh+HWvL4f1pkvlaXSrxDDeRdRtP8QHqP8a5swymlWTnHfsc+LydNNwWp7FB4wsr2RWkYJEv+rjHQD1+tdj4A1eC68aaMsTb2N0qjaOgPqe1cbZ+EtPYRXWlut1aSDdHInzDFd78N9PsNN8UaY1wyQu1yqQ7zguxzgAV51DM5wqQoUo21X5nzvLLVWPoOiiiv0M5wooooA+a734taCFaPybqUBuyYz+dQyfGqwjT/AEfTbl2HZiAMfnXhszfvGGf4jzTM4J+b8a8H21X+Y/VIZBhOqPa7j453GMW+jqOOC83esqf42eJ5Plhhs4sn5fkJ/PmvKsnbgk9c0rHdycZ7n1rGTm95P7zrhkuCh9g9Jk+NPjkHbHeW6Af9MQaj/wCFy+PMZGqR5/64LXnK9fm/Olpa9397Nv7Kwf8Az7X3Hocnxi8dyfLJqMDL6eQKRvi746EYjXVYfmUg4gXIrz5hjp/OgZwR69aabWzf3sf9mYT/AJ9r7jav/FviW83rea3fTK2QytKcGqDXd1GSglkU9wRg1TxSkknJJJ96hwi3do6Y4elHaK+4spfXPHmXU7AdAZGNO+0NkHzXyeT8xqpUrPvDM5+bOQQOpqXTj2FKlHoi8k0gJUqx28n/APXUi3Crl3DKSPlKdcelUfOkYKrNkAYAHA6Y/oKGc4Ddj04rP2ZlKiuppR3DYzyQeh9/rWla3rwkOJiGAPbrWDHJjaOqjDYboTjkce9WLebDptj3vkbRjdk56Yqk2jkqUEzqE8QyQhfLXY+eSeQKo6jqlpeiT7Vptm7lSPMEYV8+uRzWTJMDgHIOTkAYPJ/SmFkcncRgZzlq2VaVjing6b6GT4htdPkt2aZLu5Yj5TLcM+3jtmup+E/jL7Y9v4VmsILdre3It5YFwrKp/iBP3uSc965nUYxJGw8zHIwDWn8Kf7H0/UL28vbrGp7RHbQkjb5Z5Y57txjFcmYxjUwsk1e2q9Tx80wkFQeh7MZnUxyNu24LcHH+e1MfULS4T7KoWMvxHzkZ7jNc/Pq/nltz4VCNqnjj0rntS1QqCsbMDzgjt+NfF0qcpysj4qUuhifEXUodB1NnZ2ldgdsYONx/oPevJ9d1S+1abzLqYlR92NThV/Cu7+Lkj6lZ6VqjFN6K1vNjg7+oP4ivOGr7jJ8NTVJVLe8fS4ChBUlLqP0aF5NXtFjeRH81SGjOGGDnIPavpjwN4yu/7MMOsWZnI+5cRgBvxHevB/hnpraj4rjTAKxQvITnpxgfzr3jTtMWCySPGfelmuEp4pqM1exOLjFy1JtZ1hrz5LYMqHO8yKMsOwHpWQ15qKcR391EAMARylQPoBWpJYYBxwaoTW7qT8teVTy+lSjyxiYQUVojNv7zVZlKtqmoP7G4b/GvKfizcyJ9n0lYmkMoFy8rNknllA/QmvXZIyWAA5PSvHPiLdQ33iqRbZg8dsog3g8MQTkj2yTXp4DDxVVO2x1U6fO7HCGzlI/1X6U02M2eIf0roY4CSMVct4NxXPAPevddWx1xy5TOPawmz/qhSNYT44j5+leg29uvfkj1HWr0MSrxtU/gKn6zJHXHIoyXxHlx0+6I4jY/QVteCbjVvC3izTfEVpZCaWxm8wRvkBxggj8ia76PKtldo4/uip2Ls244I7ZUVLxb7Ff6txf2j2Lwb8UvDmtLCPPewvpBh7O4G1lb0DdGH0rsB4ktCOD8wzgZHSvnSMgEfuon5+X92CQas+fd4DKW7+2K55YqXRD/ANWn0me93vjrQ9MiD6jqFrCu0sPnySPYCi1+J/hN4o5BrloQ+PlDHcPqMV4CZpBIPM2YB7KDinrcTYyGAH0FL6zPsC4Yb3n+B9L2HjLQ7qKOSHVLNklOFbz15P0zkVds/EGm3ts1xaalazRKSpZZBwfSvl1byXcWZV6ddg609Lq4IO1iD1wBx9aaxVT+UpcKv/n5+B9QpeQzMzeYnPQBxnFVr2/hRWdZVZVGT7V80LqN+mNl1Kv+6xqVtW1SRSrXc+0HkGQ0niZdgfCz6VPwKX7WviD+0/Guk6Xp5adbKwG5Y1J/eSMWI+uNtcF4N07UtY1Sy0vT4XW9nlEcWSUw3qT2+tejebdySb2YyMM4duT+dTRS6lDMk0LOkg+6y8HOOcEVnUr86ScSP9Vn/wA/F9x6B8GZPiFBr+o6V4tv3k0yziWKKO52uxkPOQ/UjHv3r2Wzj06zjMi7I88uQO9fMhvdeaTe99d+Z0yZDn2qxFceINjA6nd4IPyiY4H1rmhTw9Ot7bk97uKfC90k6iPqi0vrRkVllTaPerY1awU4+1RA+m4V8nxJrO0Bry6UE55lPNW4bK53nfLPIT/F5hrveYO2kSHw1Fb1PwPqR9e0+MFnuYwo6tngVWfxr4fhbEmpQD/gVfOdhcX1mSba+mRgfmXcSD9QeDT9Q1XWbjrcLxlv9Uqn9BULMJ21iQuHY3tzaHt2r+N9AaQPFeowPOc8VWj8X6PJ0vEH45r54v73U3yjTkKDnAAH8qy5JrxseZPNz05I/Ko+tTludUeGqdviPp5PFmlZ+W8iP41ettetLkfup42Hs1fJvnXgO0XMwHb5jUlpPfLMCt7PGM8srnpT+sSCXDMekz6xuLlbiEqsijIxkHpTrRRDEPJkRePSvl+21rWrfHl6vdgcncJM/Tg1oxeOPFEK4GquVH95Qf6VccXGOrRg+Gqq2mj6E1e7uo4HZZIzj1rhdL8R2N9rM2k3l1bx3rkGAA/fwOV+teY6l4x8RX0LRSam2wjrGoXNcZexXXni4jlbzkIYSqx3bs5zn1rgzKhHMabpS0X6mlPh1qm1UevkfS/2ZWBLcYOAc4zWXfW+0fIoVecLnp/jXleh/FjX9NTydVtItSTjDk7JP8D+lad38VtEnQMdP1FJO6gKcfQ5r4urkOMp+7GN/Q+fr5LioSaUbnXrE058uPlWYLtB/GvPfid4605btNDsZhJbWjfvpF5Ekgz0PcDJ/E1na38Sp5LO4g0exezaeIwm4dgZEQ/e2+mema8xngyp25x717uU5Ao2niN+x0YPKJ07yqrU7zTfE9ndHyzMFOeDWrHd9WVvNjz1U5ryR7fHIzntU2napqGnTLJDMxCnJRj1HpXfXyKDV6T+THWwNtYntOkyed8ob5QeM/412fhB7nT9dtpYvuSMI5Ax4yemfxxXGfD+eC88q8jB2TAHaRkDjJFenWVmkEqukfyxnftHP3Tkf0r5KsnCryrdHh1VadjA1/xRea60sOqaZaIUBVPJYjYeQc/3s+nHasSHTrdkDR7UYrn5q0bbS5zM0rEMZmLE9NpJyRirjWMmBGIxwME9658TjJTna55s3KW5hyWe2MKymQDOSOlX/AGrR6B4utpTJ5Nrct9nnJ6YP3SfocfnTLpZUYxxjB3dawtZlZYSmU8wk7vlB4rbAYidKtGpF7Eq6dz6hSTgE1PG+a8E8LfF7+y9Hs9P1TS7u8eBfLa5SVSXA6HB74wPwrsNG+MPha7ZUukvtPY55li3KPqVzX6RTzGhNJ81jsU0elv603dn6157dfF3w5EzC3tdQulXI3rFtBPtmqGufGHT44VGi6dPPMwYE3A2LGexx/FRPM8LFN860Hzo9NnZY4mlldURRlmY4Ari9f8AHWlWcgtrKQ3EzoWDAYAHqPXmvML7xLqWrTS6prd0XjQAeQhKRk9lVc1kaDNPqetIkzFpJpMkZ79h9K+cx+f1Jxaw6su/X5DvbU9MtJ769ZbssiQuxJV+XNasaqzDPIwR7YxishZIUvFSBiywoEz/AAse+Px71o2/zKVbKZ+7n/GvjqyUmmt+oSldlSezg3+Wu5c8A9QPwrPuY/JaSMgMAOjdPwq/co+CC7nJ64qrdRx+UvmAuM4BDYrlk9RJHM+M9Sk03wvcXIt1mRWVFjmQPGS2QCwPUAZ/HFeGSqzPldvHOCK+lrnwlbeKNDuLC4uJ7dVkVo3XBG4A9R3HNeZeKPhN4k0hnns411G12k74fvD229a/Q8houng4ytufW5DiaFOnyTlaVzyq6jV2LLnHoarrD82TgfWt2aw2P5Lq6SbsNvGNvtiqoiAPrXtxmmfS+xUtSxoWratpQCafqN3apnJSOQhSfcdK7/4T6pqGqfFzwvLqN5LcsL9Npds44PQdq87WI9cdK7j4Jgf8LV8LsDydRTI9OtKMYc6dtTnxODgqM5W1s/yPumiiivePy0KKKKAPzxmBV2B6knP50wcHiiRt0rlixJY/nSV86fuERxbceTknrRSZy/UfWgHmi5Y4dRS5pmaNxpMaJMjPGce9AY4IycHqM03IzxnFGakY89cHr70UZUoM8tnJOf0pMjGKEMcF3L8qsWz+GKTdyD1wc80m75RwBj9aVTtIYYOKLCHqflLlTjvzjn2pFLSShVUlmOAqjr9Kjz27ZzSqWUhlJB9RSsJotIzKp2Z25GTjjPUA/lTwzqAUYLzkc81UJIjDbjk9sccUeZuIHb6VHKYuBdEmRhsk5zmldhu3fLjA6VWjdlBkDxgc/LnFOgkXJ+ZQQNwDdOO1I5pxRFe9+TuPb3/rXPX8bM5YYTaCd2cZx6e9b1zIJXYP15wKxNQjLNtHzMegrekjkqw0Om8MeMIbi3h0rVGeO5X5IrknKy88K3oferWqa3o1tNPbzahE0sbEFUycEdq85miYOQykEdjUYjHoBXLPKKE6nPHT0Pmq2T0Z1HO1jo/HGr2d5ZwWFm/mbX82RgOM44AP0zXHuADzVt49o4qxoGl/2xrlpphmEIuH2s57AAk498Dj3r0cNRjQgoRNlSjQp2WyPU/gX4daLRZdXmixJev8hI58tc4/M5PvgV6pFbgLxxxxVbQo7SDTre0tPlit41jjH+yBgfjWxbyRKP3kQcZonDmZ4FWo5ybKJtv7wqnc2y4Py8V0aNZA5LSKuOcgHFRS2dq4eRb5FXG4b1Kg4689vxrN0L7ExnY818dalb+HtCm1Fh+/Y+VbIRw0hHGfYcmvAwm52kblmYsfqa9A+NHiSHWNcj0zTLuG50uzUFXiHDykfOc98dB9K4uCP5fmTOK0pwUF5n0GAw/ucz3YkEIxnrzir1vETwBjHP4UyOMFgAKtovfr9KJM96jSsSW8a/xg455FToAEA2AHOCc/5xSKvyDipFyFHp1rO56EIIULzg4444p4HOAT7Zpi5zmpUXcVHHPHSoZsoj1wNuMjgZqxvG8tud1A79xUERVSSyhhjpnFOdgxztCjHRalmsYisytgjcOeeKVdue5H60wdPenDocHkGgvlJFdvL8sH5SclR60jc9OM9hQxGflyB6ZpSFwCG57jHSkUkKNrEkhhxxjsauW0e87VbOcbsd6qRLlgTkAnritCBVXaU6jqR61EiZqyLcKlkUYO0nk4rVtIdwVVXev8QI7D0qvYqWiAZTtONxHetuyjAOR1UehpKKe5wVZ6EItNxWTywu7hRjNWYrVFjxty2eeOcVpwxRhg0gwO2X6mnBf4i5HB+UHHX/61XyHE6jKUdsApYLlSeu3+VP8AszbE4KDccsOo9BWisLPtQuVHTHapFgZW274wCQGJTP5U1AzdUx2g+c+ZgHvnHWgWUUkXQ8du/wBa0JIMfxMWHU7eAKQW5Rtyun1Az+tP2ZSqGLLpGGKqm4EEDmsK+0s7c7WboOe1ds3UcuxJwOOPrVO9hUqH6jp6YqHTtqa060jiPsvltgrkH1HIpr2+F4UAdea6S6hj3/KRkDniqNxDgsowMgcHnIqTshO5h4K8L+IxUcm4htsmNx5GOtX5YSpLdhwwzUEqOWOSDnpx1qXqzojYoElcbeMe3WoGA37VU84HFXZVGfukdOD2qrIpDcHIq0aJJla5iR8KRgdPm6g1mz2gVmwQQO46Gtd9pyHzz0qOVI1JXk+mRjFaRbRjUopmKLdu1QzQHHQH1rYlQMflU571GyqsJ2yEO2VZRnkVqps5Z0FYw5bVVBZsH5CQM9+1JpegarrFx5Wm6fcXJzgmNCVX6noK2bCy+2ajb2nTzpAmcdM969c0/wAq0tI7GzHkWkeAqpxu92x1NeXmmbPBJRgryZ83m1ZYVJW1ZU+FXhfVdE0bytZtltd05ZC0inHoOD35/OvRLp45Y0jt2LBeXKnhj6fhXISTeY6xIx2Dtnqa6DRmZY9pyN3ykelfF4itOvN1J6SfY+Lr1HUk5WNK1XI2FBtBGeOeKszQCUMnlq2B1I75/P0qWwkBI3YyF21c2x5DMvGTzWdOnZGFjmtRtgsckcYjTjBCx46+5zXC69pciEDAY5xu9P8ACvVbmGMM3HysfyrF1CxtZFZXUShgWwBgk44pq8ZGcoHjl1ZMrEMrbh3psMO1guD15Nd3c6Kkigqc8gMfTj+lUrjQdhEgXg8A9jiuj66tmZ8rMWCJmiTGcZNXrPT3mdQoJJOPoa29O0NpUReQQecDmuc+Jviax8MaLLb6bfWVzqtw4i8pHy9umPmY46Ht7Zp4anVxdRU6S3OjD4aVWVkXLyOOVPsYw0SfxD+JvWpPBtr5Oq3ImQmSK2JU5x1IANeNWnjfVom+7GR2AZh/Wu++FfjSbU/FUWnXVuFa4tpI1YPkk4BA5+hr6DF5VOnh3ZfCj2KuAlGF+x63pMMixKuSVB5471tWs4UbJcnPX0rNtCwhGMAjgjNXGZXjDKCTjGBx+NfFN2PFii8/l5ADdvTNU7xNynYAoXoT3pJW+VR90rk7qZd3pW12yxlYwNxl445A5H49aiKVWVkax10Ol8M2rxaSkjcGVi/I7dB/KtVMqPlzToVVLeKNeQqKB+XWpFToepr9jwlBUaMKa6I26HH+PPh/o3iu3dnt1tb8L8lxGOQff1FfO3i3wtqnhrUGtNSgKjJ2SgfJIPUGvr3yvU1n63pWn6xYyWepWsdxC46OM4/wPuKupQUvh3PXy7N6mEfLLWPb/I+OguE24Gc9cV1/wZU/8LV8MYHTUE/rWv8AEv4b3fh1nv8AS/Mu9N6t3eH6+o96yvg1g/FXwx1/5CCfyNcaTVRJ9z7OWJpYnBTqU3dcr/I+4qKKK+gPyYKKKKAPzuuAqyDDbv73HemZPbOfWnysTK5IByTx2FRggrjgHPB9a+dZ+3JocNxwoHNAz7YNBJJyzE57mkByelTYtSHFiTk8k0o65z2NJgYOevbFJTGpC0oJyCODSdqXjjriixSYuRt6ndn04x/nNGTig47dO1HYcd6kdw3EEHg49RTmXG5l+ZAcbgOOaafp3pAf4TuxnkZosHMODEEYOD7U9PL2vuJ4A2j3pi7slQOD14pRIVDBeAwwR60O5LdxGzjnd7U7dKqKoyu19wIHIb60wbsHGTQGYgJ0G7OaLEtjec55zSvJnHb1FDHrj86Y3TmqsZyWgkz7lGVwTnaemaqTZ2c/MO/tUpKs6LKziMHnHOB3xVZnwWDAMDnAP86qKsclSJSnQB8Zz61XdOcd6tyrtBU4zx1HSqz8rmtUzgnAhdfkVQ2TnpVcSSQXCSRu0ckbZVlOCpHpVplAYkH3GarSR5OAK0TOOrHQ9G8JfFprVI7XXrPcowDcwdeAeWX1+ldvY/EvwfMgP9uRQ5P3ZUZSP0r53uIWRjkcDqaqvtwe/FacqZ41TBwbutD64i1azurdbi3vIJrVlDLKjgqQe+e1eU/FH4g/2hBceH9CdhalttxdK3MwHVV/2c9+9eU6erJbnDNsc5254P4Vdhj56dayasdOFy6N1KWokEe0dOtaEERwSSV9Ae9Mij4yeD2q5HH0HO4kAVDkfQUaNkEKcZI4/masIOQOAKRo2jbaevQ1Io6A5rNs9GnTHrkMVBI7HFPXOMc01R2GQaXHyqdwOe3pUXOiMR65xxinHPt+dMHSnKQexPHSkzVQJODjB6DGKcuO5/D1qIGng8dR9KTNVEk3AMfl4Pb2pV5B4yAM9cYqPlTzkEUoxnFIfISAjB+Xr09qcOgzwc85pmeO1PjwVZmbp0Hc0h8pLCd7DaDuz2HSteCNVYr95B0YDr6fzrKtt2xsZB/hKjmtjT4pAqqZeg6Y6ZqXuYVr2NfTIwUGwBu+Se/ety0iZlLcYGBz0qrpVviJQMFeze/Xj8637ez2RqGUZXqAPzwa1hG541eois+9iHVTn+JiB19vwqW1G2Zmw2T0yOuKtFvkRD/Dk4I6VYtkB4cBc8nnkVoonJKegRxq2Nxbn16AmpfII48tVHr1qYIsZba+7OADj27/AK1KFj2FsdwNp988/wAq1SOZzKbQqyHIII69gaqPGVJ2qq+9axjwdoPOelQ3IwA2F/LnNNxHGZksmY/mByf4h6VUkV1z8pwQPyrTdVz1Az1yOlVp/lcqTuCjv6VjJHRCRhXCBsqeuchhzniqd5bjB3IVIGAM47Vszx4k9OD071TvFCp/tYO446f5xWDid0JmBPHzg7VPc5qjOoLfM2a1p4wuT8ox0/OqFzhZOCFYc9M81k9Dtg7mddKu5flY+xHWq7jfuIAXirssiM4fJDDqenPY1Su1MT8ENuJ4BB6fyoTOqBUdfmxn8TTZHz0A+7tJI5NPdgQePpUJ+lbItxE6YY4PtUcihVClRjHOOtPpRHuHNO9jOUNA0SZLTXrOds+UJhyewPH9a9WNq8aHjGe9eQ3du+z5QSB6V6f8OvEFvrNgmn3bBL+1Ta4Y/wCsQdGH9a+cz/Dyko149NGfIcRYOVSMasVsXLS3kFyFbknIwBXQWOUYLknI6L1H41HbW5eMzdHbj8KniRQAFO5sbSfSvl5TR8PODNm1YiXefuE4+U9sVe+0KY1TzE3ckj0/yK43xP4k0/wzpKzX8uZZCRDBHy8hHp6D3NeeXXxb1qCFrqw8PW0yI2XR5TvCeo45rtw+BxeIhenHTu9Dangqs486joe23LI0LTvIscIHLM2Mfia4LXviB4J0u5MFz4mszKoIKwsZMe2VyK+evF3irxl4suLhr/UbtbOaTctnG22JBngYHXHvXPR6FcsfmU/jXvUOGqVr4mrr2Q44VPc+iH+KfgZjtXXHz3xbtz+nNOt/in4KnRYV1wxu8oUGe3YKoGPmJ9CCa+fV0Cbvipk8PvjnFdf+r+WL7T+82jg4HpHxP+Lc2rGXSPCjvZaZykl1nbNcj2/ur+prysEZJLZJ6knJrUj8POatweGyeucV62HlhMJDkp6I9GjCNNWijEjYbsgitPRL+40/VbXUbNitxbSrLGQP4lOa27Tw4qj7mT71taboDkhUiAx3xWdbM6Ci0dindWseyeFvF+l+JdMN9CFsZC22WCZgu18ZO0nqPerVv4y8PxpPuvwXUgBVjJ3fQ9xXmul+FppGBK5P0rrdK8IA4aZcDHYV8Pi44FTbZwf2bR5rs1ZfGGny5jh81WPRpU+QfWuv8M2mm6lCDNdeeHXaYgcDp096wbLQLS3T5IUz7ir8UD2rrJE2xlOQR2rlw2MwVGpFqlez6sU8vpW9w9HtLdILWOGLOyNQi7jk4HHJ71MAv+R1rC0DXoLpUgupFjn6YPG76Vu9TzwK/U8Fi6WKpKpSd0eTUpypvlkgYggjqRUEhzvODuP6VKQTwBikK7u2TXYZlaWJJoWikVWVgQQRwc15Zb/D59D+LvhzWNJgb+z21FDNGP8AliTnkf7P8q9bdQFPapdJwdWtOgIkH41nKkptHVh8ZUw3NyPRppnc0UUV3njhRRRQB+d8i/O31700IzNtBHr1xTpCSx/uk00YyRXz5+0JhhthXsDnp196bjBpWcZ3DPfqaQsobCg4x+RqbGiY4EYPegjBxkH6UqsVIKAZ9+oNNXdk+tBVxynac9we4pRjB5we1BPCrgZA9KajfXHelcpMecZ+XOKTIwBjn19aPr60YJzmncd2Kc4288fzppzncSST1JpwU8FgxFOkjJc+VHIF7A8mp5lcVxijccDrj1oBwAeCfQinC3mY4EZpGhuONy4+pocl3FzDQSCCpIOcjHUEUb1KD5Pmz8zZ5IpzwyKuMxEk8HeMio0j55kiDem8ZqeZdxXXceQGOEO7270zYzsI9uCelWba3lBzuVQe/XFPNlNPMGZ2Zz93apNRKsluS5x7jRo9xuHmKFGO7Yqrf6esTg/aFZj0xzXYweCdXvbaK4a7VGf/AJZYO5R6n0rRt/hrLtbzZpHYjAYfKPyrjlmuGhvNHn1MTTW8jzOe1tyOJgT3qpHDArFXywJzkDp616zN8NR5XlBwoPUhcsfxqrN8OVjAEZfKnIx1/Gs1nmE/mOSeJpPqeS/Z2k3JkLluHPanQ26rkOu8YwD0zXqjfDyZmDHLHnILVNF8NWcnzJEUehY/0q/7fwq3kclWrB7M8avIfOby1C7ugCrnA/xqsNEvDhpIzGg+8x9P8a+gbD4cWUSgPOVHcRoB+prZ0/wLodt1geYnqZXyD+Fc9TirDw+FXONON9T5yitWdljijZj/AAqozW5aeFdakhWYWbRrjIDnBFfRFj4a0ezk8y20+CF8Y3IuD+dXDpcDDHlBh7jNcFTixX9yGnmdscZFbRPmqXSbq3m8uRQxPA2nPNNEckUmwjacYwK+j5/DunTKVltIGB9UFUG8DeHt2/8As6PdnIOTVQ4qo29+LO6lmVFL3keBbGXG5Tg8inLlSD39xXvb+C9Dzu+wx5qrfeA9CuImj+zmLdj5k6itY8TYWW6Z1wzWh2Z4aM/lTjjPFeq3nwwsmb/R9QkiGMYZM5rLv/hjeRszWupQyJ2DqQ36V2xzrBy+2dtPH4WX2jgFNKv5V17/AA91pDlWicexx/Oq83gfW4n2uifhzW8cxw0tpo7IYjDtaTRzRak3VuyeE9SjXLrJ+EZNU7nS/siFriG9bHXEYA/WrjjKMvhlc0jWpPZlAOMU8sCVwuOMHnqfWnCfSlT5re+Jx6qOaRrzSP4be+/F1rTnv9llqcbiq3UdzUsYDPxgfrUQvtJ5zbXh9PnWnrqmloV2WNwMHvKMmk5y/lf4ClNdEXbZwkZH8RNbendIGdmAOVcAdsGuZXWNP8zcNPkAHQeZ0q0PElui/u7Fwe2ZKnmlf4Wc1ROR6ZoSo1tF5mMK2D79/wClb8z/AClmzk4AwOhA4ry21+IUVpEBBpBZ8dXk4zipW+Jt8YwLfT4IWHdsuD+HrXZCpaOx41TB1pSukekwBvNBdSR3I5P0q7H1LMmexOf0ryxPifq+Fxp1lvHJbYSSfXrRJ8S/ELSbvKtQCeQLcc/rT9qjGWArvovvPWAwDBkUjnkduP8AP6U4SjYYw2VLf5P615ZafEnVPmW90i3ugScFW8s/1qyPiPO5UHQpF/veXcgAj6EUe3SMpYCtHSx6YBzhWU5yOT2qKRm64U85xmuAg8dI3XRLzPPP2of4VYt/FeQP+Jben0/eKfzrCeOjHdE/U6q6HXSiRsEKAec/7VZ9xHcbmOOSPqDxWfH4k8wfNpt2DjqNpobVt23y9N1Fh3yyjNYyzGj3KVKpHoSSq+1g8bHgbW9O1Zd4smxgVO5ugPvVu51O5ZQItDu2x/fmHP6Vmz3GrTMS2ksMkEgSHt26Vk8fS6M6Kd+qKF45UANyG4PH61n3eWb7uTg9utbElpqEzF20mQE/9NOB+lTJpuqTHjSYVxgcs1YyzCiuv4o7YVox3OVutoHqvBHrVKVwGDA5bGBmu4Twpqc337C3UegZhU6eAbiVArxxoPZqxebYdbyNljqMd2ebltwACYxnn1pj9q9RT4ctxulAA6DJ4qdPhvbdWmGfYdKTzzCL7RTzXDdzyjaxOOuBxxU8MJI3YzgfiK9Xt/hxpyMS0747ACtK18C6HC+5oXl+rYrmrcR4WK0uzCpmuH6HjqW7PgAdaabK4tJ/tVrI1tOgOJFODg8Ec9a95g8P6PCAsWm24+q5/nT7rQNOul2zafbuAcj5Bwa8+XE1O9uXQ82rmNKSaseRQeJtce3RbVmS5VVSV0AZSo6ED1POauWup+N7qSOKJwgYfKfsmMj1zmvS4fDdnB8sMaRj0C8VOunTxgBWUge2K4J5xh/s0l8zyW8OvhgjzKbwDq+s3SXWsagZJQNu5xkgZzjj61Pc/DBWjKQ3zxZXaXQYPNelGO4Q8x5/Go5JJ1+6qg+9YSzrFOyjKy7EzrSceVaLyPIZvg7KigW2otx2dazrj4X+IIT8phmHs2K9t+1yRnEiD6g0o1CFvlYYb3rRZ5jOrucTpR7HgreC9UhO2W2O72pR4Yul4eJhXu0l1ak/PFuH4GogunSglY/rlK1/tuv9qI1TR4rF4ZuOu3H1FXrbw1ddNimvY47G2k/5YgirMemWw/5ZKPwrKedy7F2SPKbPw3coRm3B/Wui0jw1IVBkBRfpXex2dun3YlH4VMIkHYCuKrmc5rQfMYen6RDBjCk47mtSOFFHAAqZlANMZ1Xqa4HKU3dibbEKL1qjqEiRIWY4qPWNYtNPtZLi4lWONOpNeSeMfHOuXhb+xrFVt+QGkJ8xvfb2FejgctrYqXuLTuPY7i/1JN/ykdeDmuq8G+PITLHpusTKpchYpyeM+jen1r5hm8VeJMb3SEgkjvwagHi3Vy4jkhjbd35r7LLsvxWBmpU2vPzMq0aVWPLI+49wb0x7Ujyhe/sK8q+A3jiXxDoEmm6g3/EwsWACs3zSQEDa3vg5B+g9a9IeRSdxIIzyc19tTnzxUjwJ03CTRPJJ2zz9am0Zh/bNmO/mjFZD3yKxy6g+v+FVLHxRo1l4v0bTrq8Rbu9uxDbwjlmbnnA6D36VaaTJ5G07HsNFFFdZ54UUUUAfnVPdWytIFMhG47Ts7VB/aNoh+ZJ29QAK2brSkMjErkkms650hM/dFfIRxcGfrixPmZ8urWi52W9wyjn5iBVf+3rdSf8AQ5cY4/eDrVifRxk4FUJ9FkySpI/Ct416T6le2k+o5vEWCPLsxnuWkpR4mfeWawiJ9pDWZPpd0pO1QRVU28yna0bA+mK3TpNbkupPubTeJJS2RZxAH/aNOXxHcKpxaQkH1Y1lwWM8gB2ED1IrUsNFaaQBiSPYVMp0Y7gp1P5ia38Qag5H7m0Iz0MZNXJdSvriQMhSHjG1E4P51fs9DVAMR/jitS30gY+7+lcFTG0k9ENz7y/E55X1F8E3En4YH9KkRb//AJ7zn/tof6V1cOlr/dFaNtpKHHyZ/CuWeZxWyM3VijhTZ3rcmWfPr5rH+tRnQruU52vKT/fJb+deoQaRHn/V1oQWEMfJKLgVzyzpx2Rm8RHseRReGr7r9lyP9yuo8NeGp5ZVE0CBe/yjNd802m2+POnRc9AT1qNvEGiadMsl1cLFEeN+wkKfc44rlq5riK0bQiYyxjSskXIPDlqIVRrcEgdcVq6ZoVhZ4ZbdA3rjmqFh4p8OXaAwa1Zt6fvgP51Y/wCEj0ETCD+1rRpS20L5wJJ9K+fqyxcrxaf3M4p4ib6m/CY0yigCn7lA61zM3ivQIGdZNQhjI6lzj9ajk8UaK8LzQ6jDIE+8Ebd/KuX6nXb+B/czmdzqCV5qpPNHu255rlrfxjYy4G+REOQHeMgZqT/hJdOjj3wLPcAd0hY/r0rZZbif5GDTW50O5c/KrH6CjdJniL8zXLyeNbZCQtncEj6cn0AzVf8A4Thn/wBXpN0Hz0kwn9a0jlmKe0AO1TzT1VfzqZfMH3kH51wreOGiwsmnyq/91Tn9aisviCl1czwOkNm8RXCSyEvJnrgAdQOce9NZNjJOygS9D0MOw6x/rR9oZekZ/OvNbj4keTM0bWIdQxAdJxhvcA1Yj+IFu1ubg2lzsH90Ak/Qd6l5Ni1vAqMdLnoBumz/AKo01rl+P3J/MV54vxK0mRwkcV87n+FbV/8ACrbeL7hsfZ9JmkJGfmkVf60LKMV/ICsds1y3/PNh+FAuhjGCPwriR4sv1G59KjUd/wDS1JFOPji3jIW407UIyRkFYvMB/Fc0/wCycVHaBVjs/MQ+v5U5XjJrkx450dWVZ5Jbc4/5axMo/PpVq08YeH7p9kepWrN6bxXNLBYiO8GVqdMoU9xinfZoWH3RWfb3dpOB5MgPurVdjLqBhga5pQnHcXPJD/scJ/h/SmSaVZzLiWFHHoyg1KJiCNyn8KlE6+tZ80lqmNVZrqYV34L0C6z5mmwZP90bf5VlT/DHw9ISVWWP6Nmu2WVcU4OPat4Y/FU/hm/vNY4ytHaR53N8KdJY/u7iVfqM1Sm+E0eMw3KsfcYr1LINSKwxWyznGx+2axzPEL7R41N8LbxM7AjY9DVR/hvqKH/UH617icGnDb6VuuIsYt2arOK54UPh/fDgxVLF4AvCf9Ua9x2oeqr+VKEXsoFD4jxRX9r1TxiH4e3bEfuTVyH4c3GRuXANetbBnil2ms5Z9in1IeaVmeZwfDpR/rDWja+ArGM5fP0ruwvNLtFc883xUvtmbzGq+py8HhDTI8HyQT61dj8O2EfSFfyrcApcVyTxlae8mYyxlR9TLTR7VR8sSip102Bf4BV4UuTUe2n3MniJvqUvsMOPuD8qBZwD+EflVw803aan2s/5ifay7lYWcIOdv6UogjH8Iqfa3agpUucu4Oo31IPKT+6KNoqbYaPLNFyechK0eWKm8ul2Gi4c5B5NKIhnpU4U0oWlcXOyNYuKcEqTFKBxUtktkWykKVMRSbcjrSJITHxmmmNT95RUxU9iaQo2Kq4FZ7aJh80amo/7Ptic+Qn1xV9F5pT0quaXcCgbG0xg20Rz7UC2t48+XDGmfQVak4qs8ir1NWpSfUYqoB0AFOFQmYL/ABCo5LtFH3qfKNRZbLY9KilmVRyaxNW12x0+MyXl3Dbp2MjgZrz3xP8AE1QjR6LZyXXO3zHyqk+w6kV6GFyvEYm3JHQpQPTL3Uo4VJ3AYHOe1cZ4j8d2OnxlY3FxOTwiH+ZryW+1vxLr1/Ha3d1JF5hO2Nfkj+p7mt210m0sWhL3T3UgIZkBCqK+kocOwpWdaV/IvboMvtXutS1EXWqzyTQ5JSCNdojPbGe/vU39oaVcRSN9oFoYgQigHdLkgYbsMDJz6029aQyu/wBjWRQC24DIb0qhdJYSRK0yW0qwtgvKMbgTx+Wc9OADX0eHjGlHkitCXT5nczoNKj+xmad1kcszOseWVMk9+h7dKow2ELTrGjh9x2qqDkmtu8sks47W8toNh3grBG23eCM/Q1i6jcHUddhZrO60+LnP7n7hAyMeuemPeumMXLYOWEfiNCw1bVPC+txXVtFcRXUBPl5U7cEcgjuK9C0z4teINRULJo1sDx5kgc5bA67e1crpFwbzSg11dCylib9+91g7c9B0z1A5HrVO7ubfTb5bjETFvkZY3wCQOGx6d60WIqU42Whm8LTqvY7TXvHPiSeOW2gtY7ONkJa4i+dgvsD0NZ3wktbi4+LPh68uWlkmGpxs0lzKTIVwSMZ5rL1+0msZmjnmBndsywrIJPLPXt7EfrXWfA+5Y+LPD8V6YzdHU1A4ySoBG4n1J6D0ohVnUmr90ZToxpUpW7M+xKKKK+mPkAooooA+CbjxJoCyFWugDz/CazD4o8OTSiJb6PcT1Y4BrqrnSdKubD/j1R7dgSXAAKoDXlcHhGOXxFdXNtOr2ltJ8nT5j718XTwFGzcmz7tV5XtFHXSahpRQHzkH0PT6+lMkeybGJ1G7oCetVZtHezsTMqIJQ5UhpRkkDJOO+KiDNGkkMl1BnYCNwx0PZvWpeGivhbOuFWRO4syf9fGfqaRrOMgvuiwPzons5I9J+2zW6rx8gHQDOATVO8t1tLV52kIk/iDnofakqL7mqqTZYJs7fDOQcc4bpR/biqojtLdpCTx5a/pmqkN3pmq/ZLC0sw0qjdcTyNhQRnge1dtoWjrtmhIhRyqhVUYJz9elHsor4xynJI5dNf1CFfMksZVXtuYAn8KsweMJI0zNZ3SAeq5rV1PSlt7a3SSOCPyp2AmaQnzBjhcY7EE1U8QW8enaPFfzLFsLsp3AgN8o6e4Jq44WjPeJzzqzVkmU734k6fZxbpIp3I6gRnI/OnaT8RbjVAP7K8P6jcDcE38KgPuT0rkriGG6mivNVmhjVAAtvBHkyAcgk+/eta31u/vj9n0mzSBWOM7f1AHAqngMIo/Dd+oRpV6ju3Zeh3F3rWsW5X7RPp1qhXJ2u0rfoAP1qufEkW0yTXTEA7d7kBc/7o61j3+kpb6eJL+9uDOR8xZRgt3AHel8I6Na7Li5vtLuDbA53XClRg9Dz247Vzww1BaqKN3CEYXvcr6h4hurS7eTTIorqQ/OZfLLbT7E9Pwra0vUNc1m08/UZFiRhukU46dPw/8Ar1lpcaXo8jQLPtUjKbiFCj39umPWq17qFjqMcDC+lUGUhhAMBx9K7Fbl0RhKCY7UrOCS4HkyRGJm+ZRHkL6gEdT7U+O60zSWRLS2RrkN80ip9wevHSpG00Qwmb7Z5MA+Zec5HpxwPrWbdNaTDy7WS8kgf5ZEgwBIewziiLV9WS6a3toPu9Zl1DUVs/IQh23PIRuOM8/StqeaKSIwxXSRRQ/dEceC30PeuQLS6bqx0yOyY3nyiQS8kAqDhvQgda2hbvMiuDLbgA/cYZ/GtZJx0ZPJF2kmRjWrO0ukjkEck+Su7zMjB6fjzT73xNPawCUXLq5cKoDE8A9vQVymuaJOsyTaY15fXHmcRNEMDv2p0ej+JlvfMu9Ged2GWdAGVcj7px0PtW8acHFPmMJ1Yp8tjuL681e+QX1ndRo/GUYbv581Dp+p+IZLgwRXw3Y3tvQZHH8IPSslbWZIEkvDdWbBSCqHJz2I/GpYNUttNlSeFrosV2yPMg6Hrj61wzvfQ6YRjY2LK38RPcMzXKXEkrBdrkMfyqh4i0e60/U4dSaG5hnEisWQFBgcHHvV+41nR1itrqBvKcMNxjyDsyDg+/FWdc8b6XrbTWNlHdNaKu3fcyKxOeqjHpzz70UVPVk1IqLWmjMO/v8ATTcrcT28q2zHaqMoAxjuR3pLC9t2jjjsYyd/OAxIRffPemSrYzRyJFCTGo4Z1OMgenes5byS3B2lbW2GA7ldoyMnp1JrRJNEs1rq9vdOdJVVdhBwgYAuPfHNQ6Z4i1bUL9UmjdLbJ3KnTHpn64FZEt8NSlWOKedmwXjEMRkIOOM+xrTsIvs+l/Z7j/R7hss32h1R2PU456VTglG7WpnzpO1zr9NtEmuTfTXttBEpWMqJNzAtnkL3+6c+mRUXiK8n09IZFEuy52iCROkqnuO/rXIve3Uki20McM7Ywu3BP0OK0YLKNbWWRlzctlgfO2DPt2H9ax5Ipe8gV07rU3pvEViloXmT5sBfL2B2J75Hp9awrfW7O7uZV/sm2hWViBGfmLe31q/aQW95czWelW39pxpCJHKRkFAvUD1xzWFqVjqNjrCzW+2yDIJY95ADDOMqT15FaRow7CTZ0+gXGmyRSfZJntZABlPOcKp6Ae1bMfifXdM8qK1eScyAtHDK3mbl9mHNeXjUr1dfbULiRGl+6wgUJGeMYC4x71rS3Gk6pLEbqG5imXChiwLKPUYxisK+DozVpK6NYwkz0a2+LbWt0tprOh31pKR98JuQ+/rXSWHxI8O3RG6dkJGR5kTLx9SK8v0q7MKQWs1wtzZoSoWdPmBPO7ccjiug0yXT7aRrqxa3dRgsUZWIGeR/9avHrZHhJv3U18yXFr4ken6f4l0S8A8m8iJx03c1prc27AFJhg+9eVaqdG1i2WW3YvcA5ULjn2HcHrx7VyGtwtao8+la3fwPCAZFkn8tSfQZPbvXnS4cUn7s7C5dD6JSRM/60fnUqtkcSDFeBaE3jq8iCw64sDqMsrfOygevFXpdW+IWnzBZNagnjONrCAY59a558OVV9tfj/kTZN2R7kjN2YGpA7V4fYePvFssgW2a0vdud37ojOByO30qxa/Ga7humt9S0Fl2cF45Op9MEdfxrlnw/i0rxSfzG6bPavO5xipFkzXlFn8a/DJfy7y3vrf8A2vK3j9K6bS/iL4N1DasOuWyM3RZCUb8jXBVyrF01eVN/cS4M7UPTg1Ztrd210oe2uoplPQo4NTmSReua4HTadmiWi4SKTPFVlm7Hj604TDH3hU8oixxRUQkB9KN496VgJaB1qMOPWjePWiwiWlqENTw1FgQ+ikzQKQhaP5UUdqTATApaKdtFIBNopdopaUCkA3aKMccU7BoxQA0D160BKfiii4DdvFIaUnrTGJxVIAY4qCWTHU4qO7uo4Y2kkcKqjJJOAB615X4z+JkiiW28O2qXUitt8+RsRg+w7134LL62Lly018ylFnomp6pDapullVB6k1xl9460/wA6RYfNnhj/ANZPGuY057mvOtA8N+LPFl/LqviK4nu4Y5AFWFmWNOmcgducd6ra/pmlaccTX8qxRtiS3UdSOhA/u47jNfW4fhmFNc1R83oawcdup6DqPjyO3s5Li1sJrsKP4ZUUEevXP6Vxmq+MfGWsSvHp62umxZAO1vMfB/2ugp73enQ21tGdhXhkHmBvkx0AHf3NQXUumiFWW4EHnqCJIwMD69uvr6V20ctw1HVQT9dTTlKH/CN3dxdJPrV9dXMu/CuZN+D6Y7GrdrZbmmhtre4m2OPnYkYHct6YqjMLNLuSHV737MEi3w3KRtIkpGSQdmSpx61Qsr6zfTpbyzvZl2ksR55AP/Ac/T+VemozSTtoVGDbtF6luexvJtSglgurSExxZYSMWbd/s8elWlk1qWy+x3F7aGJ3DP8AZ3USDsQQ3PTuKw7XxHOsu+aGYx/89FALD329/wBK2LT+xb65OpXETSzOQRsZkHT+72NXztatEzpTWjQsYmV4o7f7akfZiuQAOuc9fwrBS41Cx125kZXZ9jBcx5BBB5we/wDhXR6+by1t1hhgW4h37oplbPlr33Y644rMvJdavb6E2t8tzGm0YaHKqv0Naxkn8QKMkrotk6tqWladc/aPtM9h88FusXynno1UTrF5b3IXU/tFvKzYlkYg4+o/pXWrNb2qI0MDTTlB5xI5Pb1wDnvWR4pt5bi3SOKzZ2U72fg7f9nPes5VVLS4qcHze8iO2tZb2Z5tO1jT7oKjyrBdhS6qvfn5Qx7DOTWLqOmSX0UEa2Yjmyy/u8gyZ9ewxW7PcWcfhmLTLO3uYbocXNxMiqrjOQAvJyCB81JFqG69nhkVTeXAzHgZUse/PAq5VeVKzGqd7mTKq6LcW8bzlLeceWyyv5jxSDB+8Oqmum+ENzcL8YvDEBmYIdTjCsG4kXBzXOapAskeJcuu4MXA4Qg9R+GRV34Lzs/xs8KWtmiy2sepxs8mOAcHGK1o+9OMl31+8yrRcYTUtdGfoFRRRX1J8MFFFFAH56+JfGt1HpNwkVgPtYcq7AdSc/dHpXLabriPqzfbM2n2phcKSNq8jlfzGK9FXxBDDYraXej6ct6Nv2eeGIiUshypfdkMG5z06VyOt/2h4vji0+OOyMNl+8Sfy/L8oMdzxjjLAHP45xXzUfZyi4s+7lTnTlzJG/falbTRolykGpWyqMyRg7o888jrweM1geMLO1gtUlhugsa4+QnJJHvUWl6HrGgu62d1FcR43GN4yNw7jd1FZ2rzGaeSPUEZJlYkxBSQv+PSsFTXNozSDe4mm6xe3VzHFHJ+4hIIjYZO0c5/TFaU9xZzuzXUdw0oBYB+U4/pSfDq3tdWuTbsjIkQPzAYJUDv+NdKtha2FyP7OtWeSLDrO0oKFSeV29wc45pYhpT5bGtCorXuReCdD1C8tJr/AErTY5fKlCtCVwzHGQQPpitRJJktUa5uDFcTylRGIQGAUNuB54wTj8K7rQ9Z08eFlmuFeG/jhERngOxGVRgb16lgOK4yC0l1nVLm/CNbRr8oETAtycnJPBJ7+nSplTjve5i8RKTd1Y898U2viS0uvMsGmntUUPtZvMKc56duecVYN7rl94fhg1WOzbaoKS7PnVT0Vj3PYADsK7u4H2OC7t7WCFZ7dsO68kA+/NULeZbxJZFh2eSoXzCM446L2z71arvlskaxfNNSlrY4OHR7dpzcazcvBHniMcsx9/QVuaVKltKs1rayQWWciUDkge5q1PHbmZnMCJIMKqPHuyOpJ9Ku6Sbe61IWhYSEEmR3OcqekYHQfhWc3danVKun0NdvElmYYfs2n/bbh8tGZlG33J7kZrn9R1bxJqrsuoSSG0T+FsAcDgDHQe1buo2s0bRS26x2/lSg7jjbtIwen4Vj6jq0pikO95oVkwXAwA3YflmsebojCEU3dI5/XJHtdIl3PBFMybVWVd7Pz244rM0aZoYre2e2DKSDNJt6gnPX9K6mKaHXb+J7llRGchZJFBC8dh6ZrY0yWGR5re9WOCygYMBjbG5GRk8enrxk10QmoxsxTlJbbk9npV3fWSzXEIW0K/LEByR6+nT9KyL+whhil8lfJjPJlSfaMAZzx3BxjvW3dataajbPaefI1sCfM8txGCAeMd+fr3rP83R7e4utOjsHTTVty++f5pASCccdyeh7VlG99DNc3K+ZGBpUem6faX2sX181zdSFXZnYs5Xjuec4/HOKLm/uZHKW8araRgbWByWyAefz/CtC10uzuobXTfs8O6z+dpChLybwCN3qB1H1qHy5NP1X+zJogjl96N2cZ7D8Dmt6k01tdhCOu/yJtEF9fRSyMP3cCZZv4Rk4HP8AeP8AQ1HcaheaGUJWVYpnKyHeG246kA9DnHPbFav2+80zw4+g2UMQW7k+0TSoPm2jsW6bRnNZOqf2XdanPY2TTatB5YLXjEhUfq+31+vrnrUKK+NBZyl7wrzWWqXAuJFluZGBLgfLtO7gk+pHpTxBpd5FJLIsccaLgRzHYTjsPU/rVrRdDn8QWv2HQWhW6icfJMdrMM/eBPBIx061V8W6OdH8RPoi3VrqV5Cm6eTy8Kp/unPf/EUo05NcyWg3KN+W+pSuvDel4jaLznSXAUAn5Sf4vbH61DZeHtCUEozvIWOMFiWAGW4HWphb6fHZyxx37zXYlGyJGZ3IxkhcdMHH+RW54cvtLsbRUurPVrO7QurXMaLIjo4xjbkEY/qa2XNtcykvmZWraCtzZs1t59oUUt+8yVfA6c9DXIWFvc6hALORgd43rtPzL6+3pXseq3clxoc9r4fjaKxuFj3/AG1R5kzgYJLHlM+grzm98FzWpVrjVBCT82YvryO3saunJR0bM3zPrYng0xtE1KLRLuGS1VYg0rDh3YgEA46Hn16VtX/h23bSGu7izmUqWaSSbAhVNh2An+8SO/XIArLsLm8tFht4pC53lt8qDcSejEnr+NO8VR+LLuwme51XfaHy0uII2CRhRkpxnoOSPxojJTnqZuLihPBukC8lmuLSNEtoEV5WbA27iFH1JOOPerfiCxiEwtYht2jzpQoyQOB+HX86TQLyNNFNnY+b5pzuGwLGkYAEe45+dm+8cf1rN8R6rfWd6/lmKSTaquE6kYyVP44P4VNSm+axrSb3Oo8BaXHJEb7TdRFjqa/PHtm8vaQRwwbiRT3A6ZrmvHd5JqniBYrizGnyWyGIxRHKh8kyFR2UuWPHrWz8Otc0rU9VntfEZvtPs44jJH9nPls7cbh68r6elcdewm61/V7ixdhBDMZrYyuSzoWwoyeScVrZqmug4JOq2+hWleG3kXzLffEvWNyRu46kj86mtJ9MurVYkjljvRISzsR5ZjwMAD161UurmaZlaRUdhnCjvyetTR6HdXimUEuiY/dwKTtJwBk9OtJQ0946ZVIx2GNdyNc+RDJhEzvK5KkdOKvx6stsrrDM5ww3PFkEf/W9qyNes5tMkMCtGt1ESsluQdycdTnjPNavhHxVZ2DyR6rpb6mpJmOEBj3kchlIH55/CmsOmrkfWL+ZrJrEes28NvJK9pextuhvI12kj0YD+dUNa1XU/tLWt9ObgQMAcLhpB15+vGarLqATXE1SS2WOCWQzCEDAVTnIA7AHpXRai0WpLPNZwpJlxh5VzheM9OvpWSiouzWhFXVLlOq0HVNXn0nT5La1t9Kit3aYXDjLzMwwcgdUx2NT3Os3cks6TNNLIqM0L/ZtoLDGBgdB16+nvWDpt9JJ/ozXXkQPnzZiPkQAZ49uOOlalqsttHcX1pM6PcRFDcswAfOGyo5JJGfzNYSm5fFsKMFF7aklras1xHILKDEysWkwVWRgAWwB6VrzWVhE0cOqafsnhdsZdflZR95h34HU9R9aki024+xxx2EiLF5h/czsXkUnHG7p+HWsbxpoEn2q61Z7i5s3ji8iWFmJ8wbcbh/Pn+lS1ZO1xLlm/eZRHhHw/qjTMkiCSRy3mbj1PpjoOKzLr4bBbvfZ3B8tRlvMIK59j3qfwnrUdlYO1loc1zJMBCZnnWJAVXBOSCeT2wMY681syeNPEkl5bxatZ2Gm6eBhYrZQ7P3AZs5605RcIt84LncuWMdDj4fDviDTdRIgvvsynODHI6kfgK6rw/4l8dabbFlury8hQ8+enmYHuetWv7VmvJGltY5kmZd0ckkYePjnpnP44rtNM02WbQxI93cC92KZLTyQqqSDn5u/TrXJPDvFLllFMuclTXvDNN8e3i2UT6tpJ8xvveS3P1x9K1rfxpoM0hSSWS24B3SL8v5isuPS4ptOe3vJpYbg58nAGBzgqffI9a4fxFbWEOsRR2wni8qH/SxK/wAmSTjaR1P6YrysRw9Ra5loRB06suVHssF6k6eZazxTJ1wrZqWO8bPzKR9RXhL6xfQqbuwWe3iViokV8ZrTtviXqenwosubvgcEAmvGnkVX/l27m08I+h7Yk27ripUbdXiK/G6OKRhcaE8q5G3yyVY59jx+tdvonxG8L30SNLdTWEhAylxGQB/wLpXFXyfF0VeUP1ONQk3ZI7tTziniqGmX9lqEXnWF5Bdx+sThsVoRn2rypwlB2kiHdDqcopRjFPAFZsBv4UAc0/FGKlsAA4pQtOXpSmkn3AaFp1KKKTASjFLRSATFNNPJqImmkAjGszXtVs9J0+e+vp1gt4l3O5P6D1PtU2rX9rp9jLe3s8cFvCpeSRzgKBXzj4t8bXHjfWTJHKLfR0YrZxlvmLA8uw9Tjj0Fe1lWVTxsuZ6QW7/RFQjzSsWfFXj6/wDFOpC1SKez0wyBYYQCHuD/ALR/pU7aNZCdo44vKIUMGVvutjnH41FDa2cmjmSS8mQeSnMYBaKUc7hnqODjBz7VUdoZ4tsNxPKjkiSVsgsRztGO/P5195DD08LFRpKyO2EOZWXQu6VqetWtxPYNrl6sOd8WLgoFOfmDADkn19qxvEyxKk51GwfVTMR9nvVuxC0JIx+8DD5iGOcg4IzVf7eEuomkVYgQwUDuq9d3r6VxvxD8SzahZRae9g9pEyrIpySrYz69q9LCc05rqY4iHJF2djU8AapZR2yrJMjXJndcuA3l+jfQ12T+JNLttcEVnp2n3dq0XlTRXcu5ZDjkhhgKeoBrxXRJLe6UQlnt54UwHjbBkX0+tSS2N4jPNZTyGEdUfqR64r0JYG03KLOani4tKMkd9r3/AB++daaOLGxyf9HefzoyemQT7VnWmmadHLDculysDToZoI3Hzru+baT0OKqeHbIalpwmhkZ51ODCW4Hr16VqNOYLZ7F408zIwr/wDHrXLK8W3fU7otO1kdV4a8S+H/D+l6rbRaXK1xemT7KZUV2RGBCDcemAeRjk1o2Fxp11o8c72qWwBMaogHnMoH327EYGM8VwsNjdfYnuTHJ5HKByMqSR0/SpNKu7lLcRCVkiQ/Kx5Uj0rnqTbjqaqknJ2eptz38EdvLGJm2SKVjLybUj9ScHOemP61c0Nm0gxXUyNqWmeYsk8KSfMYipBHOM/wB7t0rm74LNDtWGSRlfez7dyAE8H1HAx781cs9bW3upLYWfl7SY5RtIQqeRkZOSMioTcUpGqh7riaUviS0s71Vn02aCB5h8ySK2YuOVHdvx70/VbXUtXiN1o+m3Y01nby7mZcbsdRwTjrXPeJdLYPaqrFo7g43H5WU9eM+o6etbdhbLamys7TW9RXSrpNxmAJDLjuv1yDU8kXHma1BtK3IZeizXi3slu6+YEBByen41q+HLJ7vW5Xa5MeANp4GB6D3rB8WXH9nwFrZlQjyw0hOcKx5J9QOa0tBFvB9rfS7uS5tlvFiimkQgvlW2sewztP51aovk5+mxlUq80uWJvX91ZWkX2SztTJbxyASynnn0p/ww0eW0+P3hm6s0RrOe8S4lSNgAh+7nHpkipdKv9Fa0+zQ22y5zl7d8usuOpB+vP4Vo/CiC4u/i/wCHNX0iDZaW96kNxJGPlw2cjB7HGRXRhWozSexw17uE31sz7Xooor6g+HCiiigD4RvWu9agbyrdAOhLRjdFtI27TjHfGPfNVbyB7G8gsbQBiY1NxuYDbuOcEeuOv1rnrDxVrFroV3bb41tVvN0m9FLo2cL83X1qjYXIudVl1B53aQoQGEmMk8nPqK+V5eXRn6C23tsel2mqyRpfWEDwSh8Fy0YywB6ZPbOOlcN4tNjcbvtEgScuHfZ8pC9MA96L66TTvKaKTzpUBby1bg8dPfmtrw+8F3I019Du82MNsljBAXsBn6+tZK6fMLSOiOH0R5be+P2FJ/srplWZSDnpjNdRp39oblt5FSS3jG1mJwWB6jPqOxrW1G/hRI7WFliEm3bGi4OO7E+2OlSabZS3EMk0ahV3BAKuvNP3luKhBxXKyp4nu7/T9LLySNNDcJsCKMEEdWOPbvUHgG61K+xo9pdGOAlpVeRCVJAztyBkDOK0NbuLzTZJdLigidruFElyBKyqCclf7uePyFbnhrTRHoFxPHGLREIitymRIspwee+NufzrOm07JmlW0YPQ5N75WNzfJ+5xJ5EsKtu2lT8xPt/SoTqflwCOFY2jLchT1Axj8qT4oW0mk+LbbXrTy7aPUrcbggzGZVwrZHTkj9a42DUrqGU2dmdyyuXKFRnGct9B1rqWHSdkc/ttL2N6/niHn6jPIXcgLFHuIG49SfXAxU+l6xb6dbKLWMPM4AdyMnP1rl7mRZLqYK21GOUXsPb9KrajeSwxgQn/AFh5wvY9h78frVToKSLp1dT1bQrptYvrLTJCXgupR5mw4JGM4B7Hin+NNE02ANLZrb3VpPEscTJdfNDKTgFx3xg8njk1xngrU5NIuLXUNSiMNgXaNWI3M7gA42g5HXqMfWuxhutH1rSr5rWzmtFM7cBN8mRwC3seSQPWueNN015mlSSU12PPor68ttYnt7aM74OD82QOwOfauocT3NqJJncdnJOcj6e1chqhurfxBNGyqk4hOQTjzR+PXNb9rd3A0ZYVUOxIQgHPoev+elVVp2SshRnd3NeKz0280KcWbTLfvOCCAfKWJR3P94+3pVP+yrqaeJZr4wQySCNlA3s20Ek+3GeM1Y1G++1z289paS21uttHHKm370ik5bjsePzqSe1uG0G/urRxLKson8zaUKMTzsBHqccfyrLm97lRSvy3vudDoEJhF5Db283kB8/apQBkbR1z3HTFWPEEemS+GbW8t7tG1bTnHlS+UCkiM3tn5ufpXHanA0umWh1zUrqW9dRI0MLgKXPQMOMcY5rTuNRtbW0j0u2jMCSjZ5ykYZgeVH4A4qrSRnGKumJqjWerXKQ+cn2VV3fZ4wIgHySQR3x70yGOO1gitrdVWHfuQL94cY5NO05VmN1cXFrDKAAjRTHG9DzkMCCG469TmreuQ3VvHDN4fzPZTxEoZMGW3YLlkbsceo7VlOnOavc1jOEJcg5tSNo3nWyxNPbqrLE7kbgTgAbSCe5/CuF1O9W48TXOqXhD+dljGmU+c8Bce3+FaIXUjrizSWvmtCv8HH8Pv7VZv4bOK5g8+FjeXE6t8+CMEgDB9q3pJpWIrWi/MlstJ8OalHpn2RrhL0Nm4ZXA2jOcAdz2Ocda1Lx7DTr+GHFzC88OWQrmPd2APftyMVjXWkz/AG4SWreW6MGyByoHr9avz6fqdzt1C+wUSUsoiXC49Pxz61nUejNaUbyWuh2+m+HdN1DVI2mvLjynK/aRvCFAeOjDjPY+1edX9q9j4tvbaO5Se2tpWitGkffuwcA+hx6mvQYvEwhSZdQ0+e4E2l+RefMEBBI8tyfbp615drjxreJFcahm1RyFkCgEDJO3jqOTVwhHk03Od86l72x38HgnUbvTbia4MEYjXLuzg5wMkhunGQPx9qxH8J3cmpXmjy/Y7iS3cIq+cN0mQMbc9iDkevNXfDPia302zu4L6aOSwniVBJLK5VVUZUKq98gc1xGuaxBdXsN8Y7l7i0VUiaPjzVHClm65AAFaQpQcU0mQpzUnGTRe1LTJfD8M13Jb3Edk8whiAkDFJVXJUjqDtOQfrVLQtYsZtURQ6okSsGLpjB3ZGe/J4qv4o1261fToEtLKeN0djKz4KsCBj5jyT15rO1K4j1FYGvdNezuUjWNbmBgRtA4BUV0xoOcU2c7rqF47noXiXxRYTeIYNT1rTLG4cwYhtYjtiYAYB+XpzyfXmuEvGkcyH93bqMsfmBIB5woHTvVfT7iTSIjcTRC7lZSGDYIRc8Yz3NX4/FMErln0+Bg20DZgOPwxzUToyUu5pSxEFH3VY5y7mEUbyLzEmD74zxmrsfiGP+zBDZi7haWIreDzyEmbdlcKOmBjHvmrF6kN/aSyw2B3xud6gYDYGcn157VzsV1ZBF3wyNLglsfdzngYrZSUtbGkU+51klzpln4Tign057i9nyoLnY6MedwJGSfu+vccVp+H/CcdxAbHUdUTTr908y3jnUKlyD0Xd2PHek8K+DrPxD4ek1c3U0N9GWkdGUsWTB5XvgEc/UV193pVvdW+jw2lrE06wtNcPc3AeOVVTcz5HRW9+Qc05wctUjn9ooNxvqcZqFjpmjtMWmledMMkTpkn/ZPtjjtViw8TTWuliCG1RPnJ2Abee3vjpxXpHi/w5b+KIIJdHV7Uvp32oebH3VC2wNnP51xUlq2hpAt5NEuoNFHcwyyqrqyOAV47Y6EVhUp8qd9UaQqKbVty5ouyb99f3U8h+XCwxAIM9sEHNbUX9j3EsGpWUMg8idY1d2A3OOd4TsD06dq5DSvEdrreoWlveF9HsDOqXEkZykB/vKD1HerPizQZ9HaG2fXrXUo7gkQjTmMjlc8HHAU/WsJYeW6WhvGcZW1szsNZ8TWMNiLbTR/piMFWB49wPqeCD/Osi28VS3V08eo2uJlOzy5Pm3H0x2Fc7a2Wvav4iUS2q6dHbwCCOWRQpRVDbSfc9z6mm+HtB1TWlN62VjkbkbwCccElj71lVSgmk/maUqVO15Grr11pazRmzto7efduXa2Fx3YjoD+tdxa6LuskkuNMd7eVlcz5DRqMZGADknPH41xGueGtFF3YW8WuGMzlkkc2pVYGGAMnOWGeKm8R6E3hnwXb31vc6pFqFpfGOfe3+jypzyn4gD8adChze89bF1uTlUYu1/I2PHWvR3HjP+xNEm2XMZW3KtGMooAbCAdemB/9fNSXnjDXtF+zzC889Y7doWkKfu33lTsx24Hr2NYfifU/D/iPxMkem27RTTXCTtcRAh4GCfvCPUZ2kdMYNX/iTZ6rcaBpWqLNnT7XZ5luG3LG7jcXbuRkFc44xiut0FKMpw0ZxqSjVpwqLR9xY/iPJueC10sqZRj54dxBxjIz0zXm/ivxBe3NzPC37pnbfIFbJ4HGa9M8L6/YwWwuH0e0uvNG1mZd7oSMYU8AdfSub8MeH2i8cHVtUtLOW1nmJaHcGVY+QQc+xwD2xXHQ9m377OuTdLm5IHN+FtQvLjYbqGae1DBXA67c84/Wuz8R+DJ7bWIl09bmJL1Q0CSyK7AdMHb0JbP0o8M6RaWs/wBjjmAJZuG4xg9M/TFdIb6CziVboXTxg+WCgHyk98n86554hRlJRidUnJtWZ51qmjahpWqG01KzlimTDFG7jAPB79aup9kvjJA8sttIiDZGIyS7H7oH1ro/Et1e30Njp8l2strvMtsysryRD0LHnHHToKXx1oVjovhaxm+3fbdVnQsrxH5VAwdwPXIyBV8sa0rrZEtuCV932MLTS3h64M63DRsCA8kEuDGe27HX/wCtXonhz4p3Ecog1SAXiBf9YuEfHr6GvIvE9lc2epWFvO0RM2lw3QY5AdWBIU4OCQcj8K6W70WOSyS8tVdIUjSWQOfM2bgpC8emTkdcVzY3KKVdvmWpg6kKkU5q9z3jQfF2g61J5NnfKs+ceVL8rE+2etdEh5x3r5GtLyabVGCxFIwMr83Ax3+ten+DfH+r6VZrb6i/9q2wGFycSxj03H73418ljeHpQ1ou/kY1sMormiz3JVyoxxkUvln1zXOeFfGHh/xAp/svUEeT+KBziRT347/hXSpKvrXzVajUpS5ZqzONoZtYdjS1KWFRkrmsWJCUUhPNGeKLBcWg0wtSZosMGaq1/dQWdnLd3UqxQxKWd2OAop13PDa20lzczJFDEpZ3Y4CgdzXzr8UfiInibUHsbOVo9Ktm+RQSPPYfxNjt6CvXynK6mOqWWkVuyoxuy18SfFn/AAl8FzDbyPFZQFljhPVmHdh7jp6V5l4YNhYTW9/cws8e/M0W4pkHkc9hg81tL5EOER0MzrlsA53HqT9BisiOzL+fDuKLOwTJ6CNeMD0zxn6V+m4ahDDUPZwVkrG1OFp2R3l9rfheDXlk0SUG0uI1EsRTKQSYPQnhuPT0HepLi7tdLhS40lJTevKzmZmUxhMDBC9z1rIsW0Lwbp0eolluNSG+OK3eINHC/TdznzMjGBwBnrxXCyXlzcStJIzv1KKW2gD0xW/sOd80epalFaO9kaeq3MMN8byUNKkrnBJAzg5bH5iory1sNY/cW6yTW6rv+dvmT/6/6VDpvh/VNdtL+4WWGCHToDLK87bUGBlY1Pdj2qWy8HtJ5KT391bySx79idGX2P8AStvZxopSk7Eut7STikeezQx22oStbv5kcMpUPgjcM9eK9FsPBWmJ4Zh8SjxZZxrLD5rWYbzLpTwCgXjJBPfHFRah4JgtPDcl7Bhnjm2tK7YLY6jb26ir/hrwnouoMskAneZYQZsjAyCQWBPVfunPHWuiWMpqN9zJYSTd9jG8Iwar/aU/2GQ/ZnZjmYKnJ6EjOB2710EXh/VGup7jVHt3nnkCMkrAKG4UYPTjjnpXSeG7bQrLSpmmh86aeJoraIvt8lgfvnHYjOBU1nbfaJbi2t4kIUCeTJAymQuFz1YnoPY142IxkpSsj1KVBQTfTzKpvptF0/UvDuoI8caXYL7bflGUADHpzj2qLwgdNudKbStX/dJACqXFqn7which+uV59M8Vc8e/Zbiw1G4dUguLnb5Ss+SoXAIz3PFc/wDDGyf+zry5iybj7VGVJ5ypX7qjuOvNXGo3BzXToZuEeX3t3+ZpwWMdnoOrxXdpJGzkJaT7yroQ+cle4K5GO1Ur3TbyHT7af7E08txh45dwC4jUiTcO/VcH2Ndabe5ljkjuFcSKTM5zgGPgden3sU/xBdadd+I9It0jNxpNrZm0uoz8p3AtuKkH1YN7gU4Tc17+wrtSvBavc878YQbtXu9Nvb+S7SOQxNcNwD8qnHXgg5H4U2PWGsbBIraGWZY0ChpFwIz9e9P1wx26SRLMt3M+fMJGcH19M9vpWj4U8P6h4hsrmC1jjeKGE3MqPx8pOAv1ya2ilJJ20JqVZQ6nKwxXeuyQWCyvdyzXASOCNMcn37gYrsWt7XR5Ftp4Wh+0bS+VKorAYOM9x71PpfhYaFPLdBbixkjXEjN820EdRj9MVqeINa0/xPodvY3BnuruFy2/aASMY5OOoxnr3pVasJJraxMFJNW1T3McmNbQT2Myt9mO1XPTac/j3/Wug+AkN9Z/ETwvcMzbL3UBvRvugclSP+A1xKf6BcyQxl1gcfKrc7x7H2ruPgtOG+KXhiNN7w/b48OegPzcAe9Oh8St3Rni1aEvR/kfcdFFFfVHwIUUUUAfnL460mHw/wCH20G5mjm1++uRd3ojbK2sag7VY9N2WJNcto3kyOtvdMY7eIfeT70nPQ1r29t5uk3d/dn7VeT3IMssh3M2Rkk5+tazXul+RGkUHksEXbHs++p4yPfNeBVqqV1COx9pTVrc73KOi6a8mo/are1FvaBeXlc7sAgk889sV009+8t1FuYtOycxpwEXt9KfbJOybJbcI/ljbu6kGub1O4+yyXS2e2OFkKliecA9T7muK7qPU64pLqR6jrEdpKC0azTRsdknJ/D6AZ/OnaL45aHebybKxtuWEAc1yF9qCwSqPLabIJ56HtWbaRTTtuW23FmG0Lya6lhYzXvFqpyq1j3C01/T9Qs7rVpr63t5HESxRlck8E5+ucfnV/wte3uuXd7eSRG4+zwEqwG1Nw6bR0YjP4V4Aks1shtyxVQx4r1DwFrt1p/hm5tR9pMdwyiJ+QqkYJwc8Nz+QrCWGVN3b0JcnOHu7m344+zG3l0hYobhb64SZHTO6DaCDtU9Ad3PPUVyT6PHDJ50IQeXGVJXJ3H1J7ntVrxDdwS2GqXVxdyRuhiNpGh+diXOST6ADP1qLQtWGp2gW4k/eRD5iF7dM/5+taRjNRUr6HLKcXJx6kNvokVppjX12POeSXAZGx5fcH9DVO4tYiWlCrG5f7oOVJwOlW7S88y4aCzea4iY4nyONp7c+3epYZtPuZ0txAR5QztkxkEHG4fSr95bkpleOzF9cQM2wSxyYOT/AA46it+bUJtLlZbC7kgSZDuCH5ZSuDhvbjtzWRfaXBcXvnR3KRRhcyOq5K88n8v5VgpYy29wbx45ZYIzlQMsAc8Z9MgVk4J9TpVTm0NT4r6rZasNDXQ7e5E9lC/2q4eMqjM5DELnkgHdyc9cZOM1Q8NXkqxvBcTeQ5YNGdudw6fhVu2uVuCI5mEhdAqkn7nJ+Uevb8TXR6Fp+lfaB5tqsrx43Fs7kJ/pitJVuaPLYlUI0tVIt2erNMzwRw3MdysW9Y5PlLH0X15qewOozh1kY20hi+VnG5wcZGAeKua7qEayQSTRCTYB5dzjOAP4fXrWFJq87XaqlgA2/J8x/nGDyV9cDpn0rlcbSuXBuUTCg16e3aayvlVthKCRxhlbPeq9zqsNw6Wttbu8nmLtAY4Df3h+Ga0/EWh6Xi5vrrUZFupgwhj4cvICMFgOFUjPc1yjRtGymYNG6DI55A/wrvdOEtUzFVZR6HoKpt0r7Y12qGJgrIyHk45UHuBUy66fsjwzSsDgqkZj4Geo49u9cqt1e6XFG2ox7ox92QvmMAj24p9pq9q12FtvK8whlDtjY4z19QcVyKjrc2dZNbmg2vXscrSTQWzhMExsMFR065qG3vLvxBrUIu40jt4McKcbVznIPfpWVczpHqbtMY9krAMQCqnHYiteTVnlghuLKS3VreHyY1ZNpKgk546nk9a6IxstDBzvudPcfZra8Um5aGNwCzH5jxyABVo+KtItbKW0mvlDqAdpQ4BI/p1rkfDmoC8vF/4SaORVdvkmjbYQMcEE5HX86uaHoGh6lJNNdXsznJ8oMvO3nk+/vUOnGOsmEXJ7Ev27WLy0nk0m4ubqCFGRZPJALDbkj1PHbtxXKa/dRvbxIqSDA5LLghu4Nd9ov2/w/q+nabpN1EsDZkkLHbv5ycE98Y7HpXO+NLPTIp38kSXUhllaeRZSdzFiQce361rBxa91CkpJ+8chbaPf3Mqo6sVHIA549QK7HSfBdtPp5klupVbdgtk4T1pvh7V7FLcwaRO9pfOCs0sy4ZIyMEKTxzz06Vr6FrUNvG2mXhISUeWJUA2+u4n1/nXLWqVU9DogqbRY8G+HrOLT7gyaXba7cSghLaSRwYwM5bC4yMZ71S1rR9DuNIj1e38HzWtoZjbySWd++9JAMkYcEdMdcfWu60zUbPS7WLVrSaDbbQsATgBsjlSPf0qlrmqaJo+prdRxu1nrduY7yzMhQQvjcJB19MdPStsNiJ21Zz16MZS0R4/feHTERNb3E9xC27K3S+W8TDs3OCMdwTUmhppukW0eoyyJFNNxC0g3BfXC/wBfevS9Xv11CO/S3htzb3ACWwVV8zCsMZwO4B5496851Xwv9oSV/tiB40Kx25LEoM4yO3UdO9be0U3aTMPZSirpXZp6y9xELfYqQrMTIxTAVifYVnS6bZxhJFgX5ULMnXAz1qV7Z7NLQXP70RBSPm+8RgkH0pkdzm72lNyvG3A7Z6D865nB9D0aU9Fct/2hewtBH50hCxOsG1gChHXOPw4rV8P65Jb201rNcF4mheLz1cHgg/wHHGSOa4q982wmtrjdNHJKGE0bk5VgOv45zU1jpP8AaztcNNtmKhgCMZHuPQGmoci5rmr5aitY9Nvbu9bRtGTTbiTULiG0JMO3aqE9fmz931PqauaFoviLxB4KWHULdYrm1meKKOS1Us4GSvlPnkZypGOn0rzO3v8AVdJ1B7ea8kVeUYINqsvXPPHUDirV/wCJdSjTzTq17tVHWKMyMMBuoHOOST0rWE1S1s3c5Z4aVT3U0rHQeEPBur66+q6faRpJFbXP2Z2bHDjjjP060mlaFqmgMt9cWt5bSxTD7NdMoVJDk9DWr8IPEGraZolpBqejTWuhXOpme71EoT5ilScY6nDBfm7DNdP4i1G48Uf6L9qtrTRfPVUjkA3Ec4YegI9OfeoxLjCN+bXsOi589mlYiu9V0vxxplxaYTRvFpVlCkbYr846Z6Bz/OvPPDFxPbXj6NfSXNuwbCKDtKup+6QenNej63onhRZhYm4EUwiRoG5Vd3TGT0YHPNVrjw7p3jaKbS5p/wCzvFWnoDFdSH5b2IcDfj+IcfN16VN6eJTppWl+ZCqex977P5f8AdpGkx7Iby8hXUBMru0bthTnIxkc56/jUvhvVtN0hdZt/Gv2mS0v9iQwrbmSBI1zgrg8dRn6Z5rnvDM2taPAdE1yzmtZLactiQ9QD29R71veKr63OmJMm1ETDHam4kdwPQ1zUoTwzaiazqRrP3np3PLtT0u60Tx5Z2enXMXmS3YjiMbAoEY8c9xtIr1R9Vk0TxC+nfZrzWo5IHW+sfvxvwD5kG48DBORnua8k+IWoadcXFsNPmZ9zZk3DBDE9M+39a7fwew0OGHULjWMRvmIRs2OCo6E55B/lXoRrukldbsmtQVd3Tvocyuha00+p/2bBcWGmo3n+XM2NkTEYB/2lBOcehqjcS6to0yx+ZcEN8qeYhG5fUZ6g/1r0C08YLd6oltealBDpQiePco3cNwST1U9TnPNcRql5d6rY29rcazcyrE4FoGUFdoyMqeoOSOO/wCFRUjRn03N6ar09J9LGnoNrq22TVb63R7REVnRZMFN5+Qn2IBrtrVjJavJuiueN8cLLndjnBz2HeuR+H95daHHNDHM8txcHEkLMANq9zn0/rR48kP2mDVbW6FtJKPKlMfy8jGB75HWvLqwpylaKsdDVRu0ncteIbdkvrGRoQsFyrM0sYxHGfTHYCoNG1rSbS+g0/VrNL+OR97skhBUDOVUd2bjFcpPq2rX0cumz3hS2jU8IAGYenuKg8G6XfTXEl4+yRGzGCGG5Dj72D27VvToKmlUfQTqNxcJM6n4qWFrHdKBqEqPp6qlvHckJIbdyCAP7wBJx361r6Lrlgng/wCzSWd6l3tBM0bBoZMgKQ4zySec/QVyGueGcBDG09y5IyxOQPapbBGsdPEH2uRUU7iJOADnPAq8RWU9YrUinh1GCi5XJrxRY6qRHtEbSFYpCMZx1/A84qrO88ltNcT38kNr5h2NnaDn27jFLfql/Y3W24VjCFZAOxxzzVGPT4bq4331zK8UcSrGoUtnAwdvoKyoRV+aROKk1GyIpNT0+NoZLW6e3eEnY6Eqynu273r0/wADfGa7sYIbbXXGrQZC/aI8CZB79m/Q/WvNNU8NsiS+Srqy42BuQQemapB9OTTyqyxJdZAaILtbPfijFYHD42nacLnm3d7M+xfCvibR/EdiLzR9QiuoujAHDofRl6ittSK+DjeXuhask2h3s9peqQ6SQSFc98HtjHY17r4Q+Ns9pBBb+K4DcZ+9dWyYZR2LL3/D8q+NzLhSrS9/DPmXbr/wRK577upVQP3wKwfD/iXR9etRcaTfw3KkZKq2GH1XqK1hdBVKhenr3r5WpRnSlyzVn5iJJV2HrkVDPNFbwPPcSpDDGpZ5HOFVR1JNUNa1jTtHsJdQ1S8htoIl3M0jY49AO59hXzN8a/ihqHi6zlsNMJstCL7UG/ElwQfvOB0Xnha9bJ8krZjU00gt3/kTOfKjpPi18QJPFDHTdGnaHSUb5nPHnYP3j7eg/GvLrmGQ3IhtbaV4ZFP77ZyecbgK2PBmlgGBprpo4tyhpHw4UY5baeDgfqRXe+GNJ0+7vWPnSecz4PmOdzrk7TnGB0XjPHJr9LwtChhYKnRRXvW8jmLPS4dNs7a7s1vbh0GJ0lX7xHPTsPqayrVoX1BpkkRmDSzNC4JVsnoMdMYr3PT9LjXTLh7KSze5jeaBxcKSquo+mOnTPrXjeoeF9StLsz2t9Y2yTMQ7NIG2kjJyB+PStKik0uY6MPKOvcwPFO6ee1uZvlm25kBHCjHTHasKaVufKz0+9Xb3PhUafrE5/tn+0YtilJmTarMVB5B7A5GKo69JDfC3jkjt47gbl/dLjPoc9+9b0q0IJUxulNvmsYUPnMlnYyXO+OSfLIq8sw7k9wBXfajrMMNtYSmOPy4I8bicMFA6k+5Jx+VYVjoOrWcZlt4LS4lU8q54I7emKy/Etjrl1EIZljRZSu6CDkKq9M4zxzUVqaqyWugoNRvpqd5olvpesIuoyzRLpiyK0kc77Rdvk7UA649W6VJDYrNoSeS/2K4Z5ImRTtY5PKHnpWv/AGbDeeE7HTbFklhs7ZLeRlXBQdW5OOd2QPwrP8VXl080eq6gqG4wsIMaqoj2/d+X6d+9eXiJrm9nG+nXud+HTa5mzNvNJvLdHe78tCiKUMZ3ADHU+mai8MzyoH1G4kJlhk3QynGAFPcfXNbWv6jnT4bi8cRlQiTS4xuDHgY6ZA5xXmmr6mi3l1aWNw8tmzlYt67WK88n0zVU8LKbZt9YvDle5u+OtUtdZvktbOV2jVQCyj5mY9SPWr0OqrpMumJeRyFRCsEU6jCqg6HHqO4rM8Dafam2W8mv0+3CVgYgBlFGADn3yeB2rW1DVtOktEi1BAN4YQgr8sZ929eBWjtB+zWwuTmS0Oolt86dczSBmllkUKivtTaPukjv1z+NcprdtdJFdSC6gQmUHaoO1Sy9BjntVfSpPHutWj2+k6WJkP7r7SoAIx7scdK6/SvD15ZeEXl13VoVuLW6ZZrcx5If+FCR68Y+tOVCcY89jJuMJcrepzuhaNcXWgzTfYi4Uhptozs98/WjQrzUNC1R5NDlTmBo35zuUkEoQfTFbHhDWHW91jSZrSYpd2hSOG3UsGlzkMe/br71g6hpd1aAausiQSJIoaM53Pk8kemPSs4zlo+5TgryUkN1HxNHLMlhbcID+9C8j6fSotZ1bTWtZY5kCyKTtaIlQW+nTnvWVf6a0k0l9YlZYrd987gbQVz/AA+v4Vqa1pFy15Yyahpi+XKElLYAbawJXp2JxV+yXxdgi46FjV2uLyCyvGt/s9q0W60RJA2wHJK+o6k4Nbvwflt4fil4Tgi+cSaohU9MDkCq1hp3l6ZcPM4SFUecFxwF/wAe1Z3wKu7d/jD4TSZ3MjamnlgDIHB613YCHtHzdDzcyqqEWl5n6B0UUV9GfDhRRRQB+ctrqFrf2YtFjijKkMxXuvTOPasu+hjs7pbi3G92UqgHY56/zrOCyWt+iqhwzDC5yea6DUZZIIgbfA77WTINeBJJO8dmfZJ6JS6HQ6ZrtxLpxuNqfaUQjCpkkjBzj8K5C3t2vEuprhWA3KzKwxya3bPWrextInggEnnHbIAOVz94fnTLy1nmnJtJncTjbyOUUHo3uM9awdCUYs3hXjzI4XxJpUUJSSOQsCDtxVbQ7n7DcoWYkZA25/UHtg816HrHhoposQKsJQxyeCAprjNV8N3Nvk/Mc8KSMU6NePLyTZ6DhGfvRRm+ILiF9Tkmi+ZZOW988n8c11ngxrvU/DF3pUlxcsqzfaLW3ifC+Zj7x46BQe/YetYtjpT747GaJQrygGcqcjJH+H6V3dtaL4d1a9t4TE0ccn7vYvySJjGRnnqM/jVVq8YwtE5nSd3zHP8AiS31LTpRNdCCXzbOS3SRRwVddpbHYgE/iKyjts9OWzjiDNuDtKOMAgcfrWv431ea4kE7xJB8hRVDdQev4YzWNLc3Vrp5vGWQw3xBAZAVZRkZB6g9K2puTpRuefOyqN9S/bSPBZR3enMqvD8s4IzuIJ5/Kka6Op2zXMcUaOucPgZI7n1qO1mWxF1Zso2Sx70+XPzjHGfpUn2BoLKG9FxGiXDP5gKYWIA4A9qiSdzWLTiaGj6xGubDy9szp0Cgqw7k+9S4G9pBGWC53pyuB68fWuLkvJo7zzLWYJIPlLD0rf8ADd8+r3cmn39xHAqxZTHHmkHn8cVVSh7vMjOniFGXKzodC06GC4F15ZAwW8plzz2bPp7UzUtahsr3c5DRTja3lqA2AepNV49RvLa4j06SRTHnAH8Zz71janYxrqVzPNIBFHtMALfKSDyD7VhTXc6nLmNzRdVn+0PeSlBA+VgjYbst2Pt2pHVGldikjOfm64wc/N+PWs/zLeKNmku4HMis9usa4yAN2fbpiujU3GqWaR2EKMTgbGcBsN3z6c1Eotu7RpG0VaJkx7W3QW8ahpF4jcGQsR3GOc1j6hEZp5vNlk3s+2PYuwAd+Ow+tdv4e8P2Vtb3eqXF3cC4gjYwRpkOHGOh7d/rXPXel3qI1/FHOLbP7+WQZGxjy2e+O/etaHLcyrt2bMLTdPikElldyNEgGVSWVtnI4OKq3Vi+mNJCY3KMvnI6jdtHT7wHTJFb9/ZzyW8Q+SX5Xy8SsQVHTqOvYVTshcfY5bKzhMduqj7SrMMvyD0PIA4/KuyKs9WefJ8y0Rm6ZfPdXzJdIs8RXcw2+mKmtJrVNbEhiYW3zLIuSBnHHHpnFXl0W4uZ54dP+STyPMUbceYARnk8Adee+Ky9GtbyO9nXUJgkykxGOTkYx1z+fNDtZsSvdI7GwvLaXTFW9iMCqSdwXfuOOAPYnHPtWraXFnDG80UmfODFnYchsYC1y2j3sUMqw3hMBH+r3njb/wDrrN1y+aY+TbmRY2Y+YecPzXnTpylLyPTouOh3UMN3rFiuvXt9DFFYhIGix+82kkAjsTwRVf7DqOru+p6fo7NZ28Xl+c6+XDGBn5mbual8Fapb3Fl/Y8kZZWQLMyjA27s5JPcc4HtXci6t734dW2mDUbeOa0kFgLcbfLmUP98t/D8r5PHbrXThOVXvujPFucVoup4Bci4u9TWCK0Ms0j7UEOc9ev0yRU9nf6xpd1iERTG2l+5Lg4IPQivQPCkttZ+LLlk0+R5tixx/ZWWMxgP94vyPYmus8X6EuvWN3Le+FdOt5AVVJ4L3/SyAMggHCuMY+o712RdOrpI8+rz0X7vU4jSNQXVA2paLaRQXG8R3VnNzEjHuuTx/9etC8im0fVrv7fAk8agefKq5HPGQCOBntXF+KtDuPDupwGGZrmKRVlt7hX2yAgDIYDoykkfgafbarqd5cS3lxfXRuJtqvvAIcDGBWM8JbWL0Oili21Zo6Q+fa38btmwjm3N5eB8u3rkdRng/jUuj3cdyFspI4xuZtrLnJzyBk1T1Q/2nfC61KQQKQE2jkkev071zWpzPYSSNHMWjhl2DGQOOhxXLyXNnV6sv6qgGqDE8jOrEESLwMHj68U3SrSS91BriFHERJYq/HyD0/HNLpkbasJbq5LyR/wDLNlHVv6YqxJfXlnaJYxSwvCM+W7qQyg84yOvNU78tgjJXuOvYYbq7WG7hdxIdqHGTnPX3xVqw0+PSYLn7fIzJApjjdTyxB4+gqno2oiyuRdTEyOm7Y237rGnanqUt9A0MYIL5YqGz/nGajle1tDqVS+zOY1K4nvrwecS0RI+RzgcdxSW1le6ndCEvi238PjOAOMj0FdJpWiaZd3cKgNG0n+slfkBe+Petu80W3tb5rGa6mghcbvNhwVYYGDxRUxC2SCnTUW3cd4Yb/hH7eC6lmEvk3CyCGQFgwAI/AEHkU6zvY0laKHaFTDSSM2NwzyBk+1KdPsLNJYIryacEDJ/vEe/pU4/sXS5TM5RbnOYhxhcchuevoa4akXU91s6lOOsktWbGpWsOpWUaGYSo8f7pd/zknqc54B6VxNp4iuNP1PGtaXcXtjF5kTRSOeBtKjDA54PPWmX+tT3FzLPBGC7OdvlrkDn7qgd+Tx0xV6TWDdaUNJ8lnaMuRtjCnLAZyepxjv0zWlCm6DUrETtOHJLY6bwFpWpeMLTUnmu322xBsIJJSQFYZKhyeAODzxWZN4Rs45ZdPbx4Y/LDNItvFNIigdRkDBx3PSq3hjxzqfgXSH0l9Ht7yzut3mXKyNvQsPujjHAqfQvH2lafZSQrlZ3tGg3yhsHewJY9iQAFweDXqR5HZ7s8ecakW7aLocTrdvJpZaO3utO1m0LlUvEDHn/aB5VsevaorfxDIbUW95GHiDZRSMqD6j0rf8BJpWpeMdVt7tFi0iaylkdc437MFSD6g1Hq2mWOjaDp2sWrC8uLjcJoggeOJcY2t3D9+1aTUJK0kbUak4axepz82pWzFxI2Y2U7EAIGccVb0C1/tPSpIbzzI44yvlvGMkEk5GB/nineM9C0mPwla+I9J1jzmlmEc1uYCjwyEZb2x24rG8OXE9qEKyMrqfkdTwxPQEfnWdSjBw9w6Y4yrJ2m7o3k066smL3bXDSyrlWLHccd+a1DDearFb25gMrAgEueE77v1q5oV419diG+VJ51OVL4x9K7GPT7S3j33Ti327ZFWPJBI7fjXkVOZSPQ+switjk/EOgSRQ2l4IbR5IkESpaqQXOeWc5Pze9UraztLK8hMqtHPuyF3EDB7H1resYbr+1LprQu0iLvyWxGvcj3PatGCFZHVtQt9uo7cjzMKiLnjn8a1jOUlZs4pzUTA1XUbi1CM2qW0CgZEfAHHv1JxXNXV1azCL7OolmUFhLO5KE+lWPE2iSW+sG8uRBeLLIVzE3y59PanNJp6Wosy8UcajcwwCTnnH510woxsmmYOvJIoW9rJcRy3cNxGCdyvEAFBBHzEDuOOK2IZLi1TzA0IiCoz/N8yDp0rmNZuIbeRf7OjZpQAEcNyPU8Vt/DvS5dZ8Qw3mtalLBDbASszc8D7owevNazpqMbtmCqSk9EXbzXLKG1LGYKc4yWzXNxi3uZ5EnMEgnUMJDj92Mk7R3P511F2+gPruqQwaT9qzAWdsDEWMlsAg5J/SvNreC4uNbW0sFMimQhA/pTpcrjdaCmpp6ov2sKx62DLAWgAODywOOmfWugupLePQWktrZTc3TA7N+5wo5Jx9KoW8H2CGV3lQ3mAEQg/Kp6k1Zv9PjsNJjurRmMjr80n8Qb0A9KiTUnoVytLUqJqt5FexT2c81tcKMIYXKsqjpyOa9H0X4r+M7KAW8l5a3ykj97c2+5lUdTlSM/jXmOlxWINyZJpRIoDpGUO927jPYVYhikkjYwPLbsY2aRU5XYMdfTk4rmxGEo4jSpFP1M2jqfGXjZvFOswT6m8IEUJhVIkYL15ODnnn9K43WtDllimaxG5cbkA9PTPr7Vc8KPptxeTS3wysbDkyYz6k+tdTrFxGthbabpX2dopiJJnJyUduAOn6D0qqcY4VcsFZIpU1VVjBtPtVjZWttI63ZkQbtgIMZ9Ca6bS9buo2htpbUrucL5uCW9hgde1UdDh+zX39n33lxO21llJ4bn1/GvWvCOgCKzfWLN7KG73gQPqKlVJUtu2/UAHP8AjUJ+3qcsV8zpcVh4XkzF8Q61Dpvid7KO68xmtoorgSJ87OFUkNjrzjt2rEktBdyvHamWN/N++MeWOOpz1zk/Ssn44Q3tl4rtb6+lVr6dFkkkgUhN/Ixu6HgCucBv7+3+2JdTl4/vkSHofaqq4R8zcmXRqLlXL2Owlt78Wb2t1dWPmeZsM4lBHP8As+vasfTtHa485bp1ae3l8qKExMvnADO5XxgHvzVbw9o5uNSCXEk8JBzkr8xPY/pXd39izQw2siTIwx+/TJJ7A5HT0rncPZ7HUqqfus47VZoLizaOCQ2ksfKDzDz65zS6Ddrb3TwRlY5XT5pG+ZnbPJzx+AqPxd4Na3s3k8yY3KuuEyTu3HGB+Yro/EnhTVrHw7pst74TOmzWey1+2rdLm5/u7kHJkJ6n3rWNNTpN32JlOCnFW0Z0C3H2DRLO51S7tlnu5TtiiXJ2KcbiPbHT2rynx3rlwL6SSPUHK8NF8oznP+Jrr/ihqK6WljoqpGJ9OhC3Ug+80jgFxnvjJArx3WHku7uSRFlaLGU3DkD3ooYdOpfohxfJT5nu/wAjq7e9v/EGn+S+oLtaISukzHEjqFXHsfT2Fc/q9vNaw+cxxIWwMDGFx0/nWZpt1qEINvbyNjsMcCpta1R5raC0lUC5hG1ivUn3rujSalpsc9Ss+VSRreGNQjyEkBfkDhsfWuh1NFjsGZY1ljyNp3cjjOCPz5rgtPea2RGjTy5VbIbHLA9jXRXepn7CqLHNIyS+YflxlMVzV8N+8Tid2Gxnu3luj6W8JNaeG/CmlR3MKwRyQIFkLfKHfksx+pxj6V514w1+TXvEOpz281uYIFRIvKzEZSDhcg/6wj5ueOPpXRf8LCsPEXgFrS9sGtUuo2jWNsExlRlG/wC+gB9K83vrZIrm4vPMDtJg7VGME9x+tXiqityR2PPwcHzuc1qQaVq80XiJJI5nRZ8xsS33eQc8d+ldRrsqS+Hpo2fMjApGSeWYg1xHhizWTxTpxmuGNqZS1wyDLRxg8nHfAruAsJ+2Ku903MF4G7aTwSDXBOHJJHoVJxktC3o9nDf+E7Gz+Vjb2+SdvJk7/WptaMcMSm/nSXAjVXKFWOAPl2+23H0xWTb3bWJRog0kYXbhR0/HvxReyz39xZTTEYDFhnnIOP5YrWEeZs4ZuUS94t1eOXwu1uF2qylmOeWI4A+nWue+BNrdL8Y/CN1BEzwHVEVn25wO/wBPrVXxzcwzSNbwybEt0O9QOrZru/gNI8HjTwfDDGvlz3KusoHfncua9GlUVFRSXVHn16PtIy16Nn21RRRXuHyAUUUUAfmrrsLRauHg+YM2VO3nOc5rSli+0RJGgLSJwRu5Hpmq2o3LT8KVQKpIcLznp+NZdlNqNvdx38u90wQ0n95ema8KMLrlZ9jJ9SS7tWjieaOTac4YEY59K2fA17K2uR2NxcNukjZIyq52sMMP0BqtaytctOygbiSy5HH1+tI0FxaXltqNmrGe3KyEMuNzDqPpUOUk+SRLgn7yOw1S5toNUe1a6klEqZJZeEkB6D8D+lRXLrz8iu+D97txWDrMN7ql613DNGsOPMjlUc8DOOO/+FV31e4j08rcB5XxjKAAV586ep6NKVok51CfTb6OS6s0kiLgoyoC2e1WpriHVb1bxLghc48vHIHcmuWubq4sfs0l5JKElyCqg/uxngg9+KsS3s2mhZPK85Zs8PkOw9RWjodAqVUtWdL4/wDAOj6h4SOu6drTNqkcKSPavgB1JIIQdc/XHT3FQWemQaj4H02GQLIkESxtgjfG69QR9RVHTNat7xTHP5iS7v3RZ8gDHTNQahbpZsboXwhlY5MUYLK2OhOK3nUlKKg1axwJRjLnvciu4YwOY2WRWOVK549RUeu3N9rNlDbbYVmlfcSmF3KB1wPpSPfWNzEtwbyeO5TI2hy34r3H41FpSylGuHYq4TZESOWGck/XtXVGV0rmXM3LQr6j4ZtbHwfe6w0V4bmOUDem02+Gbaqk5yG6n3/CuUFtqsVq180O6CMhZDt+7npmu51q7u5dBl0aG4lW2nkWWWFvuu69GOe4qKXSYP7EEcUcwnidPNcn5GHXDf0q1iORJCnhvaO7ORs7lJSZFkdJUG4KSSGx6eleiaVDY3mnRf2okPnTrs3s21Rk43fX1rg72EnVdwUIDlcDoOK6jTYvtVhZszERhCxOehyaK7U4pkUoSpu1yPxF4UttJtH1kvi0SQIiLyJOcHafwrtPBNv4b8WaVJYaND9j1e1tS7FbhlLyf8syueM/3s8c1zV1a+ZYtZHMkOcoCTtUnqQOgzVPR/D+pWGrxxW2oPaWl2pSR1fajx9w+OuPSsKUlFP2judc25aR0NbVbHxT4Z1Cz/tVUFvfg7JvMDI+DgnjoRwa6RvED6p4LbSJpGeWzQRw7ItxZSdvUdRyOTRDY2E2hpp/iDW4ZNP+0u1g6HzTauAVO9RlliYFT6AiqWp3lxpEmo+E40t/t7qluxgAKsoxIrIw6Doc96VRxSUo7Gsbz92WrILDUdV09Le8tdl7pryLFl14SfGdnqQD6cVf0eyjXUGaRVuNXvblITbPGpiYOQA+SDwGPSua8QakulX+kaVbhZZ7YM0kaxZKyOeSG/iyO9ep6w2krYSa5fp9juobeGWLyyV4CENhh91icEe4xUqVpp9wqRSjtoclFdJFb3M0cSw3EzNNG8bECID/AJZ7e46Y7Cudi0mIWwvdQTzp3Kp5YbazYz8oA7e5p3iDVtOTR0js7pnuCFKMowO3X3rNudTvZITHLKCUUYkEYAI7AEd6KkpyWhNKmua5V1CK71jU7i4+yi0ZMIkanpgfdx9O59KtWujyot1HqBMU9pHujjJ+V+fmGen3cn8qpK8UUDXTTXMV3IQxlVwwI+nbFb+nR2GoWaRtqst9MkY87cu0Lz/kUc0mvI1cIwleO5SgvobK3kj07zYFkTEof+Jvap9JjuHsWeSFI/LkMjlsgkNgdep+lTXfh+1S3nmmaYTx5eIRHcH9PbitrQ9esZpkQ2bTFFxMrKOg6n9KipU5EnBGlN8z94u+FPDF1capPNY6usJCKsMht3EcjN2Y4+UZ7mtXW38UaLZedc6SrBMkXkeJbYoSAPnHAOcjGc810+keNLCLwzG1jYxrDJN5U8hbEuHwAyqePlHrWRfapazQweArea0hgll+0zy7sRSMeVB7AAYJ963puMlzSOaSqOVraeZwGlLpt94h269AbmGZGbcjFdrE54x9a7HxFpmiWHhZrfS7CIpchI/3rAyI64w4PY4BB9c1JffD+RLqO48J6tY3d1DbB3i8z5XcnB2MeMduT1Fcf4ivry6nS11IrBLbyhPLSQElv4iSPTsferrSrRkrbMinGnN6PYlt9FudQ1KCwtrYiKXbGsjqdgJ9WHvXG+I7U291LbNBsnV/LfPQMOor0DRdcmtYVt0neBgcxSxHGW6Zb396yPFU1tdyxXMdt5dxDIDLJxhyD6evfNY004P3lqazi3e2xX0zS7uxtIdLVY/OnHmAI3K542sfoP1p+oae9qj2d1AftABLNuyAOwrT1TUdNEsV9b3jNMpbPyYAUDIPryaxbjWF1KHfCpaMcM4PAPoK1WpiuxQ0vT5NQn+xxTKJ2TPz8bsZ6DueBVa0sLmO7aJoN0mSp5I2kVcDy2V5HdQStBcmZQhxnr0x+NbU2o/ZtRnsZtkU7EyiSRgWOeoJ7Z96mXMti4SS3LWlaTHplot3JI7SM2Xjc8ZPp9DS6yzMVkt7hJTtG9FAGOD09e9c9rGvSzXsVpHIFEsnlGVwSq+pJ9MZP4Vi3WtSWYa1hiR1dyvnxEgyDpkegPWsPqspS5joWIUdDpbK8uJLNZo4XMinJfGSfzrKk0nVrnUmnktWdZCY97dmI9vak0HV7rSs25s/OCtny5QVkjz7ela9/cXcwW5t1kiV8Hyw3cD+dRKhKDNIYjm2OgNuNPS2W3ntYS9ujf6MCoSRQRyG43+rD0Fc14tkGp+K7d7W/bT7IL5Uk0UXyoMHp03HPBPqabe6lql0ptPlDbQGyMsQPftU9j9qi09LXVoB9iyR935s5/xpqUoXbd/IlRTt+ZJZaTfDSJLhbxL+yYhPKkUh8kddp9+OOa6TwNH4MfTJZNa8MCWaCUqHEjbVToAQTy2Qaoz6ndw6euj2OrGVFh3W8XmllRvvfT/Cqnhqe4jtZbW+ytwgJePg+Zu7/WojWlfnX3BOnFrlf3mF4m17S4jPZaPpMFjGJWCMhO8rnPOfXjj2rnbq+upYHmkZikjAFQdpY9c47966KfT0fVLh44THHu/jXJz6Va/saGeCSSSNWc9GPJU+uK6HiFPWRcKSp/Cc7qsCXegWqRt5bb/3uP4s8gkdyKteE9LW1kLSZlJ+VDj5ee/1GKsvBaxtBGJkLOGAQISVAAIJPTkH8MGtzS3ijnt/O8po4SQPKXl/f39KiVRqNrAuVy5rmXPp9/Z61azQRunmOo/3iT0/HFegWT6gkY88RyzodjYXJQZ7H2Gaz5fEemx3aBLZGWMcMwzg9vxHNM1TxXBY2AFtapNOwy745YeprnleViJyv0OwnW10u2CxJE0YG6Vdm7eD16deM/mK5TxPqkLCza2meTDiTCgqSnoxPX0rnl+IGpNcRx21taNK3yxb+gzWk+kfbdGhj1m8uFlh3TRTIBsLs2SvA6fXNNwcHroZ0oLqT2+k2t1bS3EszSQS4ZdoIZCeSAD+X4VW8UeFLHw34L027u4f+J3qTSbYpGBVIgc7wvrjA+pq/wCG9YutH8WRafeRhobFwwZ1wXiI5+uMnp6U3443N5f/ABPjhCr5VrZxCNT0OcnAHuf5V00JqNOU3uiKkHKrGHR6nEad4XuZlWTcoeVgIxn7wPevULbw7bab4RgnmgdGvOQrofnjHKjI6/Ss3Qlke2N/OIl2xhlU8EZIAwenvitHxL42SRrKxSaNo4CXWOLLADGAG+g9OgrgnWlUUpSevQ6nSbkowWnU5HX9PtWaBFxbQxlRcrAdrlCcvn1OOgrG0fT4dFu7/TZdOWS/t5C8F7vOJUPKMvbBH8673Q/DN94iup2S4hRGBZpj0Jx09uOK5rXopNHmk02QvtjUqu47vKz/ABKf7pzmqw9WXsbNb9QqQTqWT26HE31zNNM0su4u43P/AL2eB+FXDp0t9DG1zePHDBGx2KhYs2OAMdBnAyactm13ZnyZDIuSSX69/wD69WNPeJpQl5sSNY9qoh2j6n/Gu9SskkcTi5NmZP8AZ7SaWTT4LmELD5TtI+cs33gw7cZp1nftZ6Te2EDIEunUzTEEuVXlUz2XPPuQPSprD7LFfC4CLMkkpSJGPBPqfyrrLSDTL/UZbS7W1gtoog7ugx5z8bE/FiBn0yaq7ukZVI2TPNTarkY3B5XxgDgDqTXdadDFcPaWlvvZV+ZmOTtYDOcd+K5TUfKjS1eRgs7fMgHGB0q7oXiCQXvlKgVgChIXoemRXNXhKorrod+ESirdTs/iJ/ZE1pps0P8AodwtorSLDIJQWAGeQe/4YxV3w7rWnXctvqtwJtalVul4m0oFX5FVB8oU4wcjkGuU/si8vL2OPy/KQKd79Rg9x78imf2THa3NxCnm+Ta4V7iNzjJxwPx4op1HZ20YVqcYpLc0/GuoX2qEWV5clmmcfZdPRRtjPAXp6DgE1W8Gr5F49rdW7rLG2Dk42HPf2pnh+zS41z7a7Zfd+7MpJ3465b1/wrbuhaw3ssrFXJjVSEbcWfOAOPw/CtHJ8vK3ciK12IdOvr5dYluvIJVJAFbIKsAcY+ldz/aF19nuMFuEDBlH3Tnp715zo2pRaW97bs6y+bINu1c4xyfoOa6vTNSkuoViTyi45/e/Lu9wK5qsWnoae72GLJqOuF4oVZkgcTLMcAMy88MfTg/WoNd1DWrgS6fLdXd1EGDMrvuBIPDAHofpU+s6zeadPI8iubUxhVEbZXPXOOxrjrjV7y/vElMpA3ADPTaDWXspT2Z00qkY2bRb1Oxk1ZmnuN/mKAkol4JOOtcvfaRqVvCLiC3Z487cNwSMc49RXZaglyP9FjCETEgODkMPY/hUYuLu1ggiuJNxAIYqeDzVYeU6XU1rzjUSjbQw20WPT7KJ7iby7mVfmXAOPTmrHh3w34Xt9DmutXQy6lO22MvMAkXPXA5JPSrlze2e6eLVLRpbfG2Fl4ZfT+daGhW2i6ppD2ywv5wPCKeSRyGP6VtGpVgnfdnPVdOSXkcVfJaw3jQ28m+PcSPQfT2pLeVEldcK+V2MvXIq/wCIdItbW8MaOQVADNjgnGeK54Sxw3xSEkAOMsBkgdyf1rtpxjOBzSquEvI2rKK7t7NESRZMsdoB59akdby4MVr5Nw888gjiSJCxY+2O9arSWV5BaBtylP40+UD396js7x9Gvovs87tLC+6K4jkOIwTyRjoa503KWxtdJEF1p+paDeLfS2N5ax2jmG6Q8tFhsfMv8IORjPXNdbeNLcWUUkSTIJEyM43D69/z5rK126Goafu1K4d559qTXittLqpz8xH3iPU1majqlkka/Z5naVRtQKxbI7fXms6qU2rIceaNzVa52XhtftDeRaoN7MRkkDkfnV2R0nsbfVBI0MDHAYNgj1x7/wD1q5SyFxJZS3l3Ax/egFSuGJOf04psv2yUs1vB5ltB95gfkUnGSBXZGEbpHFUm7XR0Sz6Z+/T7Ohg80IgB3Mcg4B9+5Ndp8BiP+Fj6IjOqW9rdoiIOAHb+teRhliRJPtscBRhIqMeWPtXc/CfXrjXfjP4Ms7SzFtbW2pJJKqHPmNg/Mx74FP6u3NdkzlqVuWnJdWmffFFFFe4fJBRRRQB+bUSNA5j2h1569PwqtFJFMoSaQlEJAQHG3NdFdeENTkd3mmAbeSCpIA9sVXbwteFt8ka7v4iDw3v9a+XlmWHlrzH11OEtnsUtJQ206yF/3Cn73bnpn05ravpWuLP7PaMFLfekxwPYVmSeGNR3jyrt0jJ+eMEgEVZi0TU4W/dzhB6AHis6uPpTafMWqbjsU3iltJYraK4YCb/WKPu8dwPWrLTeZbtBJPacA4bbgt7Gpf7Jv1Db5EbJ3cjvVSfw68zFpZnPsDgVn9bpPdjfMtiHVHdLXyEKYyGCPy2fXmqdvP8AZ3JkiV5jyCw3E+2a2/7JPkCGVzMg6bjkj6GoJNDhUqYw8ZHoSauGNpIl6rUwIrqTzfLlVY4HOQNmR7gf571f1nTbtIUNv5aqyZ2jOQPf3rSuLF5LRLdkEqoOGYYb8xUCWupmD7HawvPt4GSWK1csZDdEciOFsAIvEMKahOYFY8t1GPf8a62cx3Fgn2GZJmU4KQnJA7n27U2TwRrk0rStZfM3UsaW18H6/Yzi4it0Vh1G7qPSqnjqMl8auZxhOL2LtlbLcQQNcbd4G5S/cjpWpbWs0N090k8atMmyRGjBVgevBFZV3He2cYmvLJzGPvMrdKSPxdbrtjW0umUcFgmSfwqJTlUinDU6ac+R6lnxPY2Jk0l49NtbYBt8hTOZCMLgj04z+JpZLeBbdgjhEYnCKOMf0qN9b0W+ibz4ru1lxtBeM4IPp6VspZW01kBatlCnODyQe3vS9rJJKRqnFmXAblLNLdrVmAPD479ufStS5tEjtZjciNk67fUEYI9jTIVvtLZEnLNC65QsOVI7H2qC51SG/tJZrp3jiQ7XZRzGwp35zKfuu5S0S1ENxeWcDIttcp87nAkYYyAD6ZFcFqdxqun6wl43npKjjZ5mclQMY57Y4r1HQrrTtQ0q4u4popZ4crJGvBVQPlIHoararbtqGiq95YgKHJR3JMmD/Cp9K2hVVKTUkbr99FcrOU1HUNLnm0/VLWcx3hQ+apXmIg8D3yK7Xw5qWlXVjBeeKb57uyMuy2sfu/aGBGSe4X+dcPqOmi6v40uFljhhChj5XznnoAOpr0CdbOTQRZzaaLWByqNdyxZliYZIAP8ACDjt7VXNSVpDl7Rx5Wc7L4ZgN/JqEjJHaxzlmii+uQoHpzirerppksCRw2ciPCu0k8HGT8x/OuitdHuNjR2NuhgWdGDb+SQAct9cVJqem3ds/nSpCLZlxsPzOp69f4h2rCdSUtWxpxTRyFtY6ZLc7LuMInlfKiEKrH6+uDXK2lzJpWoFYyqpnpv5Zc9D610Xi5mtBARY3CiUEqGblseg7Vz+mwTDWwdUtiJZEJiikHRR2OfpitqK0bZc2ejWX2rULOKW1QK2N7mThQnA/HvWVZaXquna210YVS0lZg0kByFXOOnat7SInS3sY0hjddmWUt69hnp6fhVq8vY7WSfzWePzMqsZOTjsKlW2MW2iOC6tY/D88V0pCQxyxwLs656E47c1naBYi2s4Jrpo/tByyMTkEDoMHpgVhzaprVtaTTQwTXOmQSBXkKlo4z6N2xwar3XiiW6jiea3CMg+R4vuEZ9P8Kh0Kjjp1NoYiMXqz0vQPF1louj6tZppyo7qzo6Yy5bG5ST0HGeB1Fc5Br2nrpMOoT6XZ311HOWjF2xLlDkKp5y+D+h9qxrDxhpcLENZrcCTO9X6LxxirFvqPh2S+jubiA+Yx5BXEYPsOwxWkJ142TRMvYTbkupoQeF9S0/TJtUuo4JmQeZNHBKCbRSflDr2GTVO0sZvEcphhWO1t4QDI5bue59ScVb1LVrVpbu1hnRFu0VWdH2/Kpz0H9a5H+3JonaG0kk8qT7zDgECtL83vdSUm0WvFWhGwf8A0a+NzEmFKsOp7getM0tbe3t2idSj9fLx90n1Hr0p1vqYhu2nd+IlcRiT5gXI6/rWhFcac9rLCtvbRyMkaqjQ5O9SGOT7nr9aJVrWi0EaSWpUltLfUHtIZbwRTzyF45D0iUHjPrQnh1pNXnuo9QkvFjQtJK68semKls9Ks9SupLmdW+8+5IThYR2UA9s1vafHdaLbFRbW1xA2SzkjLKTyM+tZyrtKyY3Sje5y1p4afVIZDum2xSsoMa52Hjn8q9L8A+B9H0++XUXj+0zAjyTeYKxe4XoTXNaXLNp8VwIrv7PDLMJN6uCdvcMPwq1bX9sk7KNQvL+TjaONv4ZPaodWb2ZlNRRr/FLwfca9dNq8H7vUw/yyqu0Sf7JA7V57bXGr6NftY6nalZMbuF4Nd/aeKUgkxcXuZY/lCyyY2iszUPEGn3mqPcrcJPcY/drHFvVfbNRTqVIb6ouM4vQ5uLX2s7qac2gQyDaAV5x6ZrVjeDV2AvDMi44wflz6ZqwmrWbOJr4QRSI2AHhGD+nFY/izxjdXVz9ntPsnlQf6toUyAfUHv9apc05aIt1oRRaGiWsUxkt5nMgJ2Kh5H1qtqTNF5SRwPFNFJuMwbJJ6VQ0rxZrUMytdpBewk8rKuCPoR3rrLjxFouoWX2aSBrKWU4VnjCYPruH9aJQknqSsRFkGl2Ul3DLL+7mdZNsjbtoGRnv2rMv9eitBJGrWc0wBB2SbgD7Yrdt7HSbaxuLeK7ia5lx5mZATj1rzq4SDTdWMbRh0B9OcZqqVNO90TVq6aMvSx394vmaXp80kaDbvCHoe2O1WdPj1+wRYHtQm/GHk6oDU9rqeoWJW40V57cNyTOflI/3e9Jf6tq2u3fm6nc28ZCgMYo9oOOlaSk+WyRELX1YsM+mWaXEElu13dAZ3MflyR+tRy39kNNeNxBG5GE2ocn8auy6PCunxGGRWZ8ktnjPoPesXU9PMal3XgrgHb7//AFqyhZvU2k9NCjpNgZ7i4mWOSbbCV+TjYWPX6muv13w74l8P3Vlpo1KHULO4T926kME4yRgcjHr3xXJaJd32m3n2mFTIp+UqDgOPSul1aaS40+KOwiMcny4cvjYe54+v61VW93fqFGra3kW/Gt9GttbWYbzrq2to4lmb/lmAc9fXHAz9K1Nd1CHxhq41jyfsaiBYgrnkhScc+uK5yLR5LqL7PPLK2wA8N99vU1uadpsqWsdtcXUccSSDJZuAa4atRxhyRZ3U4Q0l1RTtoJ47hFSKe+tgANhODH0GQB3BBxntVbULURyFre0EIXIVDjeR3zj862omls7uSC2uEQF2Rmj43dgQamFlIluI1jidlYggHpkYGPx5rlvJnRFxhqXvhp4pOn+EdWW4S4lDOfIwuFRsY3E+ntXFeN7qWTRnubiYSXd1KqqVxgjHT2wKv2+q3Gh6HqmmW06vvug0gPtgjg9v54rD0mzXxAbh5HSJkfJXBGFIJLDt1/nXoQg7Jv4UcU5RVSTS3ItA8t3trfzD5si7WUDoOcn3rZ1zwfFc+HbfXLFt+Jxa3NuescpHDD/ZYAmqUGlW0erxC0nkbygMv7d+lbtrY2lza3Gl2upXgRn3sDkB3A4P4e9aqqua1jKpCyumecaerJrnmbcw24LDjqBwMD6mvQfBfhX+17e/1O+mUy26SSJEeMkphMHvjOce1Y93cyR37QNp5SVFMK+XgjJ9/wA66HwBcwfvoY2mW+3ruQtsVCvRvRiM1rKTunbQ57JReupieN/hxf3WhJqljdWDpbhC/wC+xIqsB1B9/T1ql4Yh07R9OksLq2ljvGAWR9gy2Gz8rehIHPt71311DK0UlqrPK8pG/wAzhSwznaMcdT09a5jUtEudau7HSIT5Zxukl5JCD69MnNEZqS5XoiZXWq3KkvibVZFkh0u3QMq7GkRd5x656A1NoUtxdaQml3VqkMIfDTZ69+R3bNdnpmjafpKwaXDGHQj7zEAOe+fxqlq0MdvqqpY+VMywgs0Sbl8wtyCe/H86lTpv3YLQVpbyZctNb8MeG9KMN5DcXGwARxpbjaN3JIz6nua4691O68RWcFpoekmzuftLSLMhx5o6DI7Ac0zUb61uNXe01UyQREBGiiHO4n5T+veur8K266BZWt5YWPnRCSUXrvL80cYICqD+BJHvRZJ3S1NL8urZwd4lz4VuLex1a1tUnuFYrctISknI/lnvW5qUGkyaML5bgQz/AMGxi28nqfauf+ImzxTqH9p+eFt3mKwr12KTwKf/AGBeQ2sVvPqBng8tSrxryvqpyeMdPeqTjKCctzV0pJ2uLbeLFKS211suU6BxIFPTuOhqTR7KG+nLyMsKkE7VwRjtzT9L0PSdyFrMyIoySwxkZ79q07KwsVhMdnFsRWyGxyT/APqxWVSpG1oo2hBRd2y1Z6TMmAsxCrgjnjjtiuf8T3MWnTJE03zyEb8DPlp9PU1e8R67NptuYlgm3lVERDgAnHfv2rl7fzMyXmoQs87/AMUvO7P9arD0dOaexjVxDk+WJpWpj1XVrcLm5tkCogPTLHBZvTsK6N/BOueH5H1KSN5La2ciWWzkDBMkAcg8HnmsHwfJGt+8qgQr5eSq9CRj/wDXXUajrbfvYvtErbgN3znL/wC96n60qlZKTikOMJ6XZzGvafaSW8ky3F5Izrwsjc7u1YllocX2F57i4KzzMIoFRgApByS//wBf1rcuZJLy+EcnyJt3Ddxn64rOmspYBEbcCR3XJBXowPOfUYxTp1HBWuazppodb2mpW1zHYysjg7fLZgQWBIXCj+Lr2qDUrDWYb+axuLSVthEjNCxZVjB+Y49Dxn0710xtWl1C0WZ2u7eGH92rLtYPweD9R+Wa09rPCRdebbySRlQ+85jLDB2t1AI4I6YyKI17dCJw+4562eXV7l7CytozFbk3O8PnCKVzgdM+1W/EMOm3Orvq6WIhn8wO8URCLnsRjgGqHh5ZzrCxw7QU3xZQZBB/n2ro9R0+JFiBSNGKgPsA/H605S96wKy1KXmyXlkkkzKrudm3PuDuP5YpsM0n9g3djYxgKEdZJSOjHvUUNrcXMayDMcZbG0cDB7mm219DBqxtJJilu7YCnoMDHPqSa6WlujkT0syroHhu0vPELR6yZGtUgKRqnyOGKnYRnqAwHHeuh+BukXFj8c/DR0+8dYVvlWd3/wCWhwd6D8arzW9vql8qzXBaODnEZIJPbmu1+EUdrZ/Evw1aQIsaC/U/8COcDPc4z+lKFaXOkY16UeST8n+R9oUUUV7x8gFFFFAHyxdaeuWGwYz6VnzaaP7tdZcKu4/Ws+5VB1xX4hCvJ7H2xy8undflqtJYH+7XQzsgJ5qhPcRKDlhXXCpUY9TFksfWq8lmqk55q9eX0CKWaRQPeqJmkuE3wI0i+orsh7RkuJVkgiU9Kq3HlKM4FRz3UzFsRMCpwQ3rUVlp+qasXNusaorbSzN/F6V2qm4q8ibE+kWM2s6mljBlUxukYfwrXqmk+HbSztljhhVQB6cn3rN+G3h46XayG4cSXErZdsY4HQfzrvYouBxXzuZ45ufJB6IqKsYn9jxEf6sflUM2iQsD8grqPL45pDCuK8lYuS6lpnn+oeGredGRoVZSeQRwayD4KtgCI7dFH+yoFeovbrn7opn2dP7o/KuqGZVYqyY7nlMngW2K8wg/hWVN4Ku7OdJtOlaIqQdnb6V7U1qh/hH5VG1jGR90V0Us5rU3e4XT3PCdc0Xxdf8A7hY4FiB4kdiXGPeudl+GusSPJJcXO8yffHIBPv619Kf2fF/dFRy6ZGw+4Pyr0afE1aOyREqcJbnzInw81KxliurK6aC4iOVkTIPNdBpt14mtZVOqWlrqSou1WUeW4/pXuEuhwMPuD8qg/wCEdt2P+rH5Vu+Jqkl76uJUYR1joeO3eoarcy+ZHocVu4YFZGG9x/SsnVbTxhq108ss3kRsR+7UFhx0ODxmvfY/DlsD/qx+VTDQbcDiNfyqFxI1tFFtLueBWVn4hhb/AE+/vpVOM+W23IHYgUxbvWLV5UFtKbZj8sZkJwM+9e+y+HrZhzGPyrPu/C1s/AiX8qtcRt/EiVCPQ8Uv4NPu7Y6hLN9nmPBV2G5Wrn59Pnv7mG6jvAZUYkSuecD+GvaNb8B2d3GyPCG9Pl5BrhdZ+HOr28gbTZAFU5O4Z6e1ezgs6w8/ilZlynNeZnwX2oW9g1stvGXZ1Luh5BHfj6U7RLmGXUDbmGWUTkrIzsWwf4c598/nV7OtaZbmP+wy8hGG2j5D74qHTpFWV7h7C4t5GPzgAhRz0HtXY8RFq6dzRVI2tY2rS8n0VJoIrplsGlbdaSLuibP3iwPUcfpWNJ4XW/1C6uLBYk0+d/MVUG1VJ6hVp2tFryOZYFnlmkXaAUOB/TirfhePVNJsfs8lhqEy53E+WTs9h7VrHFxS96RjUSSfKtTl7Tw/b2HiFrWaFN7xsUDH5c5qPWdADQ3UkU6qyHMSqM5Oen5V1sNxJF4ga+vLW63NlIvNtj5aLx196ralexm7GdNfeMqGjUgHJJyfzrV4pO1mZ010scFLp0seY5DJ9pAxgjA69/wrT1SBLqG1sdPVISBgsRtxxyDWrrN1atqgkVkEe0HbKeRx1qG71XTbQRtbSxXVw+VMYGRx0Oa0Vdz1SNm+VLUbpPhq2uni86c26gfvMcbj6Vq6va/Zkt7a0t4mdVGGQbtx9/WrFs0d3aW/myLG8oH7xsbc9846Cs7U9WuNHnNpZ4lmfc29FLnHfGOlYczlK1wlWt0LEkkVujLdQC3dh0UY5+nemW+sSMhijtYbpAMncxXFc+rX+oX3nXwvc5zt8pjkflVq/wBL1cxbrfT7qOIkbdqlmf8AKhuK3Zk6qkixd61MQzW+kwRscgFiXI+g9K5a+WZ8XF3LN5ZfG49CfYV0C6P4sIcafotwgZdu+cAEDHbPes0eA/F8yqs1vMADxumBA962p16MN5pfM5qjb+FNjLObQY5lj8iWUNwZXG3B+ldHY2mk2yrN5gKj5twOO3Q1zw+G3itmPzqo7ZJq5F8OfGDbQ9xE4H94tzU1cVh/+fqCDnb4CSW6s7y6dFCKDk8d/aoG0q8uJdtvCAn97oMe5rSg+H3iKN1eS1WYr/df/GugsvDfiAQoJFeKQdR5ZKHn2FYvMaEPhmn8zeFNy3Rh2Ph68WFJHKyKpxhT8y59j1qzqGl3LQ+VLbmRuiMOw+ld1Fp0yQpF9kaQ8b2MRx9PWprzTvNi/wCPRcn1IytTHHUpfaB02eJ6lYXej3f2qOOMheC2AVPsRWdNJPfTrLKqpzxXpWp+GdT8qRPsEs8LZ8tFYE59aLTwVqd9BtGgtBKrq26Y4QjHOMDJreOY0Y/E194SoK2rMrw3omoNppupGEabcoJOjCrFpHZ72N0o27toHTJrp9Q8K+Op5IUtbaxVI12qfM4x/tAjmm/8K88c3JPn3mnwqTn92hJB6ccVx1c3oXf7xL5mseWKOfudV0+31G3WWQx29s+QB908dM+tCXGk3Gk3Kfay2GLRsp3bO+BVu6+C+vzn99qgcA5CspI+tTWPwg1qzfdDdWoXBBQxkg1j/amBS0qq4rt9DkNK0tRLHOF8xVfcYz1x6jFa9vbbr3cymJGJC5PT0BrprPwL4n06zMOYZgpOwodpx1xzWVdaNr9rL++sJ5QTnO0/KfrWkcwo1fhmmXGOtynKl4JFaEBwhwCG/n7VoQ6iJ4R5tusgyMFlOP8A69Z9+X8uYxb4pCMLG5wcjtWdoserpISyyZxkIzDI9wD1FaxjGSvc6faraxqX11JNNIqQmMsWww4LD39qi03VJ7aY7reWUISoIXPNNma8kmcTwuIxgOyEfKO/4VYla2x5SzKVZQA6y9KpRQ5VWyomly3lxJNdFkjdy20dT6Zq3PYxwRLp9uBG8i5LZwOvSnLN5bIIm2xjAZnk5/DNUL64Sa+HltPIR8oZVLKPxFPn7syc7HVaDYRLoywxxn7SVPmtkBmPpntx2pJr2y0a2FtLHtuJsn5DjK+5Peq1prMlrYrHDCAR6Jn6n3rmtaOqXVwZ4dJup22kK8mFA+i0o1oX3MZStuSN4ht9MnnultIbqSSTKJkMVHr+FVYbiGfxNHfQtNbTySh5IW4T6ZHFUdOsb63n+03mkSFVDKMc7Sf4sd66O2vra2ijt5dOjv1VfkVYdj7vUt3rsnWja0WZxd9ZI6mdjMQYZo1kjDP97IVfU+3SpPCt9oemW08lzNPLK5LTzuoAPoAT2GTXE65rl/e26WFroq6TD/y2kDGR5Mfw57DPOKybiJrjCv5sjr0D7uTWDj3YlLpY6Hx34k0/VNRtfsCulpZg7XJ5kYkZPHYY/U1nyeKY47cxRW/mjHBb+E+tULDw3qknLafcvDk/vI4yy/StmDQJlhZV065ViBl5Ex09KXt6MPtDimZ934ktswyJYgSNjzGAIJI6YPtW/N4qV7STYBJLLxKrjK7Tj9c1S/4RG7urJC1uyzBjkYG3b2H1/wAantvD81vAY5bSTPQOq5xWc8bh3tLU1gpX12MrR9Lt9R1g2yxhVkXO0fw464rd1Tw5dzXISO4RY2UIrZIYbe3HX3qCC1ksbxJ44LhpEyciMgfTNWzqF/JMJBZXrMn3AVIX8eOal4qN9GauWpRsbbUrG4Gj6g6xWzZ2SFsbv9nPTNXr+bSNN0qZXlhkMRJVVILsSMAcfn+FU9Vt/EesSqs9uotl+7HjAz6+tOg8OXSwGJoY8HqKmWKo7uSI5pdDgdSF9cXD6tMyzQpKF69BjAwPSumlm0ye3WSFGKuowCDleORn1rWuvDE09k1k9uYoyVO4MD0OTj0zTD4ZZAqxqyqvb1rapmVBxST1Jp03GXkc0lreb57uCWKK3D7mB+9z1A/wq5DaRyTu0U1yJVjUqODuX1roE0crF5ZgUjdu6VJNp8zzJIhMARNoWMAD6muZ5hT6s6HdbGPZWdzKpmnjaXcNiZPzAj19sZrX0+0azRpbxVRSw2r/ABYpz2t4x/10inGMqcU1dPm3lizknqSSTWf12mPmkMF9bG5Ey27bgp8nPCg9M474rH8WT3dxEsKS/OVLOyN0B7e3pXSnT3uIwknBAwHUYYClsvDNnDGVWEsWOWZzktRHMqUNSJK6OT8LH+yfOPL7lwwxyM9cUal4ktY1kg8q5nmK4BxgAfWu9/sKLyziNc49K5+XRoYb6WQwxsOMhh0qsPmMK1RtowmpctonMwa8GugVtphAAANzZI/Dp61sW15YOf3FhI7KMjeo6+prbstKaTIitYxgEgbRV2z0c7yDbgv0Axjmu2VZS+FmCconNL9qmn819qjAUKvyhR+Fd58GdKurr4l6DdSci3vEc54xwelamjaZpRmEps0+0xADe6Z/D/69dt4KtYH8baRPGpikSddwCgAjnr+dKnSvUi5T6ozrV37OUeXoz6Booor64+SCiiigD5ft49U1CUmRlhXOcKOQKnPhtXb95czMT6tW5bIisFRQD7VcTqCucjv71+Z06FOHQ+zlNvY5f/hG9PhUljIxxzlj+lRN4Xsy371FC9TmuwmEKss4ALoDjPriqrxCZmZ8dTketehDkS2OduTe5zD+HNPb7sCFV6ZH+c1AfDyqzfZ41TI52jArsI4VZRiPgHt3q3BaoVUn5RngD+tdFP2bexnJz7nnkXgeF2Mk5aRicsq8VJoOiW+nz3cUEHlxmQHJ/vY/wxXoDxII22kqv05Nc5FEw1W5znbtXvkZ5rzs7lH6s+Q0w9+Z3LmkQKlbEa1Tsk2qOMH0rQSvzutK7OwULQV5p69adj2rBsRAVpPLHpUxXmgLRcCHZ7UhT2qfbSEU7jIPL9qPLHpU+KNtO4EHlj0pyx89KmVfanAe1K/mIh8v2o2D0FWOPSkKilcLkGz2pjQgnoKtbaNop8zAoPbKf4aikso2HzLmtPYKNgqlUaGYzaXbt1jB+oqI6FZHrbx/lW95a0hVapV59wuYaaNax/chQf8AARU406M/e3H6mtTb7UoSn7afcOYyH0q3IOYlP1FZ914bsZj+8tYm+qiuoMeRSiJfSqjiakdmLnOEvPA+j3C7W0+E/wDABWdN8MPD87BpNPiYjgdeK9N8njsB70nlr/eFdEMzxMdIzf3hznnNt8MfDsS7fsfy5ztLEiti18G6PasWt7OOBiMHyxtz+PWuvCpnBbP0FKVjz0JqZ5jiZ/FN/eJzZzcHh2yhbfHHsb1U4NWF0a1BJ8sEnqe5rd/d/wBwmgsvaMCsHiKj+0LmMUaRajpEv5Uv9k23/PIflWwXPZFFLvf1X8qXtZ9w5mY40i1/54/pUsemW69If0rT3yeo/Kk3yf3qTqyYczKS6fF2h/SnCwUdIR+VW98n980Zb/no350ud9w5n3Kw09f+eQ/KlFgv9xRUxz3Y0Yz/ABGlzS7hzNkX2CP/AKZilFkuOGSn7RRgetHM+4AtqF7pS/Z19VFKAKXIpNsVxv2ZP+eiflQbPI4MbfjTiaTC96V2BE9k38UYxVaXTVY/6sH8KvjjoaCzD3qlKSGpM5+58N2UxzLZwyf7yA1m33g3SLpCs9hGQe4G0j6EdK7Dex6hT9RT/MXHMYrphja1P4ZMOZnnNx8OtDbG23kjGMHDk5/Omf8ACudB2FPsYPvnpXpJZDwVBFHlQN/CVPtWyzXFL7b+8fN3PN4vh1oSEf6DG2Om4ZrTg8KWMShVgVVHQAYrtDbjOVINHkf7IrKePrz+KTGp2OPHhezHSFacPDdqB/qV/KutMQH8P6UhjX0rP63U7j5zjZvDNqT/AKkflVRvCtorFlt1XPXA613bRLmmNAvYVosdVXUpTOKTw3EBtEY2+mOBViHw5bg5MKEjvtFdaIQO1KIqUsbVfUTlc5+LRoYzlY8H1HFWDpm5NrFivoWzW2Iqd5VYvEzb3Fc506PFjHlj8qrvoseT8ldV5VIYRQsTJdSlI4+TQYW6xg/hUX9gQqfliUfhXZmEegpjW61osXPuPnOR/sOPvGPypG0OPH+rrrfs60GAU/rU+4c5xz6JHj7lVLjQ0AJCV3LW49Kglt1x0JrSGLn3Gpnn8+jqBnZ+lUJtL4PyfpXoM1mpzgVSlsOD8tdUMY+5amcJ/Zf+zSrpmP4a7I2H+zTfsPPSt/rj7j5jlodPwfu1cjsf9mt4WQ9qd9l29ql4pvqQ5GJJZ/JgVDZ6Wtw8m6NcuMgFc8VtXcIETkfLx1rSsbVVSMkfLtGSvX2r1srvK8mRJ2iYb6QsUKkKQB144FTJpTK4K/MSfmyvNdE9ukjiLaC3Xk8gVLHCqqoA+91OcHj1r1+cyvcwodJOdyOE69s811ngq3dPEWnNINpWZfx61EYI/JV0X5snI64PuK2/DyRpr1ht5/erg1rRqNVYa9V+ZjW/hy9GeoUUUV+gHyIUUUUAfPVnKVdueeRye3tV4Tr5bNn0FZMcwjZo8EO77QewGKlaZATEMncQPc1+ctao+0tcvySCWIlV2YJzk08r93ZIvBHOcjNZZlC/KXOSO5q1YzSJKNijdnB5/Or5tNiXDsaqMscZOcFuPpUrKFJUDjZwemTWXDd/vvMHzgHBHoasRTzyTOrW7JgrtcsCGJGenpRfmuRyFi4CSTH5TsAHANZB2m/n28YC8fnV6e42xsCQSDgjPU/4Vjy3ONXRRwskTZz7EH/H864cwtLDySLpxdzatuv4VcTtVC3PzCryGvhai1NCUdakqMdakrFgFFFFIBG6UhHFONIaYDcU7FNyKdRcBaKB0opAFFGaKBBRRRTAKKUUtFhDRS7aUUo60WAQKKXFRT3VrAC01xFGB/eYVny+I9IjXctyZucYiQtmt4YerPaLBJs1aK51vFPmZ+zaZM3oZGCg/wA6qHXdbuJnWKG1tkXqMF2/PpXTDLq0t9C1SkzrKNvtXFzXGvTtltTeNR2RQuf0qFYb+4O2bUbzk4GZDg/lXRHKpdZD9l5nbySxR/6ySNP95gKqzatpkP8ArL63H/AxXIRaUsjMX3uyDGXJbvVm10uEqjPb4z2C9vWuiOUR6yYci6s3m8RaKpx9uiP0qL/hJdJJISWVz/sxMaqLo6nZ8igZ7r0qzFokauQo655/+tWscnh5g/ZrqRSeKLUECO1upP8AgAH8zTR4jZj+7024PPdhV630dHQL12jk4qX+yVjVdo2szfKCM8Y/+tW8cnh1iL2lLoYsviidH2f2Y27OADJ1P5VIniK8aMMdMVQTjmb/AOtWtHopmlEm1VIXJ+ue1WY9JidQscXyYB5q1lEP5ROrS7GA+v3ocqumK2Bk4l/+tQdfvthZdNQjufO/+tW+NJW3Eu1VDHoCBjFTxaYgZcKmMDcCuPrir/sWHZA61P8AlOXOuaofu6bGPrIT/Sg6vrJA22tuM/U11KaUqyuVXaGXIyMjNTDToZXUyR7VU8AdB7/jQsmprdC+sU+kTjhqHiCRioW1VsZxsPT86kjl8RM+0vAoycny/ausjsVe5YbRt6Dj+tTxWSxzszBQemMelbQyilpdbkvFR6ROWU62RnzFOOuEpqrrxZszqBxj5B0rskslwRtx6dsUsdvE3zc7iflJGKtZPRvYn615I4a5bXgrBLjDDriMHj1pI21oEj7W0mO+wc13P2FWeSRgNmd3X8xVddOiE6srBozyBmrllNFdAWKT6HHNqGsw43CCQD+8uKF8QXasBPpZwf4kl/oRXV3dpbtIY1jEjZ7YqsdHjkdlZO3OBjj0rmnksXe1mWsRTe6MFPE1ipP2mG5gHqY8j8xVqPxBo8mAL6IE9AxxS3GjI6sBgKuVwR2rLm0KOQuvkHkYHpnFcM8nj2sar2TN+K/sZFBS7t257OKmSaF/uzRt9GBripfDcJjKrCq5+bcBzTD4dWFBhWjOeqtiueWULo2P2cHszvR6g0qsR3rzxINUtSJbTULoBTt2bty49eauQax4hjyfOglUcYeLOT+GK5J5ZP7LB0H0Z3XmN9aUMueVrkrfxXcINt9pexuxjlyD784q/b+J9LlUF2mhPpJGf5jiuaWBrR6XIdKa6G8fLPqDSbAejD8apWupafdLut72B/o4q2vPI5HtXPKnOHxKxFmBSgLTvpSg/jWYCAU7ApKUVIwxRgUtAoAYVFGypKSgCPZSFOKkoNNMCBk4qJk56VbPSmMKpSBFOSMYqB4far7rxTdlUpFXM1rfPao2t+2K02So2StFNhczTCMdKheMDPFabpxVadMKa1jMdzImRC6owJDt0HfFattCEAiXcACN2OtZz4XUQGBYLH0HYnv+VaVq3ln5sfNgr1GfavrMu92khzV0WOI2ZmwwA+VsU9Yw6KjgdPmI7Hr/AEqq8ioxVkdlPIGeQPYDtmpHnKyEOuM5UcYx9a7nNEcrJ1kCt+8yjg5G3uOhyK1fDBZtZ09jwTOOp7Vz9zPmB2JjLLgBT/Ee9aXg2WSTxHYJMWBWdcdh0PFVh52rwi9dV+ZnWj+7k/J/kexUUUV+lHxoUUUUAfNEE6NIY5cEbvl/vDB5xTp5FTc7/KvBB9Oaop5SlZJGyEfop560Szq3y5ITeQeeme1fAyj7yPtkW5ZUdw/JXr9QO1WYC9w8bwrtEg5w2NvbH+fWskSKsfkbeSDgq3XIpbR4wYy0jMySY+U/MODyfXntU8qBo1S0kasF29FbjuK0Dcbrd1LFWB2syenXr+VY1rePJbqWMeeNy9cnqMe1SX/2WYRRsXXZOksYjbg7eqt65z+lJxtcVtTQuJSs4j3BiPbqO+ax5pW/tFCNrFdxG30xzUr3nmNjOWIG0kdSetZ000drdi7lWVyYyjBCCB7/AJVxVYt05cpolY66xkDopHStGPoKw9HkVrdSsiup5VgeCK2o26civh8RDlk0SWVqQVEjVICOuRXIxXHUUZFGRmkA1icU3JpW+tJx6inYApc03NKMeopgOBNKKQEY60oIoFqLRRkU2SSONC8kiIo6lmwKai3ogHUornb7xhpULeVZ772bdtwgwgPuxrDvvEOs3hk8uWO1jCZEcX3vfLH/AOtXfSy2tLWWnqWqU5dDtr2+s7FC15cxwj/abk/hWNdeLrJflsrW4vG9htX8z1ri1xLtuJdxb7zGQ7jnpnvz1q1G/l4EjlRgllzyAB7d+9ejSyulHfU1jQS3NqfxJq8zDyYLe1Tkc5ds/pVGefUL7me/uQCfug4B/AfQ02zeMrIzybwr/MNh4O0YxU8CbkXaQNwBCk89O/p3rtjhYwS5UkXaK2RFFZwIgk27juPXk/TmpoYyxV4wBGGyRjkAe341etYJWLRvGnDZU56jn9cmppII4YGYgnC7vkPJHp+ldLw7srsj2ivYrC33DcsZbPGPStC3tI8n7xLkZz0zx/TFT2jRxwLJuyjJu+fr61YTqGaPehXGRnrgYP0q40YLUzlNspfY/wB6H/gOamht8TQsUBU/eGOxBq3KqwgEMpzgddvf3q5FtBjVmQJtGc+uO1bQUOZmbk7XM+xt1CvC1swRD8rFs7hVpoYlc7QRjkfl0oneFbp5n48vCkj07/zp80ixxu4bfGzbSEG45/zg0RqJIhpseIvOtlIVlycEYqz5MTfMy7gMA/40gkaMnZtcjls8Ae/5VKZwXfapaQEbgp4HpW/OjFohtPMEzLKix/8APNgOw7EVaWMtMUOB3QkZqJppM42IUxnJPOafGrRXTTxOWaSPJXdnP0HapjUW17g0JYxtFNIZUOc/J+NWSwxyOM4waqI16JWecqItoZAB8/41NKw+zh/M2YzucnAA9605rR5exL1kKcG13NtwP73JFErf6RGdy7DgY757UxX3KDGyvnG0no3HeiOZlk2NsQBc+2fao53blbCxcEqBk3HDr6Ux2x8m5WP07dqoh9uevBJGW70C42ribEkoH3gcfpTeIurMFAuQzSLngRlex6f/AK6NreQdz59GJ561US4jbDOqCLjac5y3eledQSUUv1wuaTq6J8w3DyLbvIiq3mHZjuO9OWdQ2W28jP41n3k0kkZEJLOxHyn2PNK03CkgKOvPYgUniOWQ/Z6GixDIQ2AvoKhhVAWWPBXkn5uAfSq3miQAFl2jG3HvUZuFkk+VgpP3voKzqYmPNf8ApiVJl5hDyFX5s4wB696ZL5gUruABPUc5+tV2mj2YEmRjLDOcH2piXQlBjQnA6k+3XFP60lZJ6jVN9iVk8xm3YJxhR6+tR+RHsMSqycnaQMg4GKRJldmi24UHIB4x/wDXphlgWaPEpEqghRu5NWsTGybHysS7TB2tGrHHCAYORUE9tBOg8xQVUjgHnI6Zqd5EaQYjRwgzuD4OccYqENBHheFjZi3y/wAP1/GlKtFtq9yoxaKs9nh4lKkIDk8YHPSqbWEbSNtYL82MY+9Wu+Zhskbeh+6E6/iagMTGyCh3WQEYcr8233rJ2d7rQ2jJpGCdNCys7ySyRs+3aygBPcVXn0/aYlABUHJGP0rppEhliMZDNl9xYjrVaYIyy4AjGBlycBeenNYypQbtY0jNnMm2t5fuxADaVAIxwDg1HbRXUUazQXM8JBwdrn8MiuhuLeLd5uFI/u54JPpVdraJIJAuMqBtGfrWSo825rz9ChFrGuWpUSSRXQ/uMmGI+orQtfFUW9he2U1sAcbh8y/41UeJgw2hh7k/pVBYWjV95SVlJYgnOc54Ga4auDpTXvRGoRfQ7Cw1jTb44tr2J2/u7sH8qvg/hXmtxbrJeQMsCbZUJaXGCrZ6VbstT1exZljulljRsbJcsCPr2rgq5XH7EiHQvrE9AyKM+9cxY+MNPZjFqCtZyqQCcbk59xW9Z3lpeRiS1uYpkPdGzXmVcNVpfEjKUJR3RZzS1HnFLv5rAkdRTd1G6pAU0hozSE0AIRxSYp1IcetVcGMIpjLUh+tI2PammMgdarXC8GrchGKrzYyOa3pgYW3fqMzlS20haspL5jqV3BxwuOh5x+FVLd3a6lMbDBc9Dyv0rQhk+yuIZGR5VO4EdemcY9a+4pQ5YxjtY1YhjDMyyL1GQ2evaoZzuWVt7qMDDdcmmQzFoQYtkg5BkZsY/wDr806eZVhV2YO/G7nG40PXca3FmdA6tEAwAxjGdx/xrR8Isw8V6duL7muVBycjvwKwnvRuZ2C7UJG1OjN/XvV7wfqMDeN9ItWkUymdSqnqPX+ddOF1qwafVfmZ1k/ZS9H+R77RRRX6UfDhRRRQBljw7oA6aLp//gOv+FB8OeHznOi6ec/9O6/4VqUVn7KH8qL9pPuzKHhvw/jH9iadjOf+Pdev5UDw34fDhhomnhh0P2dcj9K1aKPZQ/lQe1n3Zljw7oIORounjr/y7r/hSjw/oQxjR7AY6f6Ov+FadFHsofyoPaz7szP+Ee0HAH9jWHHT/R14/Skbw7oDA7tF08565t1/wrUoo9jT/lX3B7WfdmbDoOhwoEh0ixjUdAsCgD9KlGk6X/0DrX/v0tXaKzeEoPeC+5B7WfdlP+ytN/6B9r/36FL/AGXpv/Phbf8AfoVbopfU8P8A8+19yD2k+7Kn9l6b/wA+Ft/36FH9l6b/AM+Ft/36FW6xk1e9nvdUt7XSmlFiwjRzMi+dIVVtoBPHDjk+lH1PD/8APtfcg9pPuXv7L03/AJ8Lb/v0KT+y9N/58Lb/AL9CsPT/ABTeXWjrfSaHLFJPKIbSHz0YzPkg8g4UDaeTT7nxRNBp5eTSpFv1u0tXtWmQYZl3A7yduMd/wo+p4f8A59r7kP2k+7Nr+y9N/wCfC2/79Ck/svTf+fC2/wC/Qqtp2tJd+H5dVNu8ZhEoki3BiGjLBgCODypwayYfGSJp9xd6hYG18hYZCBOjjy5HChiynAxnJB7Cj6nh729nH7kHtJ92dB/Zem/8+Ft/36FH9l6b/wA+Ft/36FYyeMNNuG1AWBF6LTyURoXBEskpIVAexzjOfWpF17UDa3anRJF1C1Cu9sZ0wUOcMHzjseKHhMOt6a+5B7Sfc1f7M07/AJ8bb/v0KhutB0W6Ci50mymC9A8CnH6Vk2fia8udKsLhNEl+16gvm21r56ZMe0MXLZwPvDj1Na2kavBfwJ5im2uS7xtbyMNyun3hx1xxyOxFUsHQi9IL7kJVZ78zIh4a8OgkjQ9OBPX/AEZOf0pw8OeHwcjRdPHGP+Pdf8Kq6l4mhsdYudPmtZf3NobhZcjbIwBYxj0bAz+fpVa58WLH4gttJjtYy0yRPukukQ4f0UnLY9qaoUW/hX3ev+TG61Rfaf3/ANdzT/4Rzw/z/wASXT+ev+jrz+lA8O6BnP8AYun5zn/j3Xr+VQx6+jKE+ySi4OoGyERYZyMkv9NgLfhUFt4kea7iY6bMmmzzm3hvN6kM+SBleoBIIB+nrTWHpfyr7gdaovtP7y+NA0MEkaRYAng/uF/wpf7B0T/oE2P/AH4X/Cs2w8Szz3sS3Gky29lPcPbwXPmowZxnAKg5Gdp6+3rU/h/xFHrTj7HayeUgb7RIWG2JweE9zxk46ZGetJUKTV1FfcgdWp/M/vLv9i6RkH+zLPI6fuV4/SlGj6UOmm2g/wC2K/4VU8Na9FrbXipbS25t5AE8zH72NhlZBjseR+BpP7fULIrWkouEvxZCLcMkkgh/ptO76U/YU7/CvuF7WfdlwaPpI6abaev+pX/Cn/2bp3/Pjbf9+xWVdeJ0i0O61KKxnnkhu5bWO3QjfK6OU47c7Sa0JNWt18PtrSq8kAt/tACDJI25xR7CklflX3D9pO9rse2k6W33tOtDznmJetA0nSx00+1/79CshPFUUWhW+r6hbpawTXCRBhcI6qr9HLA4x7U618W6feGRrNftEKailgJY3BVmZFfcPYbsfUUfVqV/gX3IPaTtuzW/svTc5+wW2f8ArkKBpemjpYWw78RCsvWPEU1nY6vdW2mSXf8AZUhWZRKqEqIlkLDJ9Gxj2qHVPEWqWGhQanJ4fdjI6o8Quo8pvZVQ5zg5LD6UKhT/AJV9wOpPubg06wDFvsVvk9T5Yo/s7T9xb7Fb5PU+WOa5/WvFkul3dhZXGnRpdXUJkZJLuNAmGC7QSfmPPap9T8TtY64bBtOd4EaBZZxMgKmVtq4TO484zimsPT/lX3CdSfc2f7N0/wD58rf/AL9il/s+wyD9jt8jp+7HFZOm+IJtRvtRt7XT9y2bPGpM6BnkU4wVzlQT0J4xzVaw8UXk1jd3V1oktv5M/wBmiQTo5mm37dgweOccntUqhS/lX3B7Sfc6D7DZZJ+yQZPBOwU2TTdPkQpJZW7KeoMYINZKeJGis7xr/TZra8tmjX7MHVzIZCFj2sOOWOPai68Rvptnb3Gt6e+n+dcmHmVXCjy3cNkHnOzGOuSKr2FP+VfcCnPua66fYKoVbO3CjoBGKQ6bp562Vuf+2YrOm1q8hTTpJtIljjvJxE+6VQ0O4/KSM859B0rbpewp/wAq+4PaT7lY6fYkc2duf+2YpDp1h/z5W/8A37FWqKPYUv5V9we0n3Kh0vTT1sbb1/1QpRpungYFlb4/65irVFHsKX8q+4PaT7lUadYDGLK3GOn7sUHTdPJ5sbc/9sxVqij2FL+VfcHtJ9yoNM04HIsbYHAHEY7UHTNOIx9htsf9chVuil9XpfyL7kHtZ92VP7L03/nxtv8Av0KP7M07n/Qbbn/pmKt0UfV6P8i+5B7WfdlU6bp5OTY2+f8ArmKadK0wncdPtc+vlCrlFH1el/KvuD2k+7Kn9madjb9htsenlCj+y9Nzn7BbZ/65CrdFP2FL+VfcHtJ92VRp1gDkWVuDnP8Aqx1pTp9gf+XO3/79irNFHsaf8q+4PaT7lRtM05vvWNsfrGKa+k6W/wB/TrVvrEpq7RR7Cl/KvuD2s+7KR0jSioU6baEA5A8leP0o/sjS/wDoHWn/AH5X/CrtFHsKX8q+4Paz7so/2PpOQf7Ns8jp+5X/AApkmh6LJ9/SbJuQeYF6j8K0aKPq9L+VfcP2tT+ZmcdB0UgZ0mx45H7heP0pDoOhldp0ixx6eQv+FaVFL6vR/kX3IPbVP5n95mHw7oLddF08/wDbuv8AhRb+H9Ct5fNg0ewif+8luoP8q06KPq1H+Rfcg9tU/mf3lX+zdP8A+fG3/wC/YpP7N07/AJ8bb/v2Kt0VH1PD/wDPtfche0n3ZU/szTv+fG2/79ij+zdP/wCfG3/79irdFH1PD/8APtfcg9pPuyp/Zun/APPjb/8AfsUf2bp//Pjb/wDfsVboo+p4f/n2vuQe0n3ZU/s3T/8Anxt/+/Yo/s3T/wDnxt/+/Yq3RR9Tw/8Az7X3IPaT7sqf2Zp3/Pjbf9+xR/Zmnf8APjbf9+hVuij6nh/+fa+5B7SfdlT+y9N/58Lb/v0KadJ0s/8AMPtf+/Qq7RT+p4f/AJ9r7kHtJ92Zy6Doin5dJsR9IF/wpw0TR9xb+y7LJxk+SvP6Vfoq/YU/5V9w/az/AJmUP7F0fbt/suyx6eSv+FJ/Yejf9Aqy/wC/C/4VoUUewpfyr7g9rU/mZnHQdEwB/ZNjgYx+4Xj9KWLQ9GiuVuYtKskmXG2RYFDDHocVoUU1RpraK+4XtZ92FFFFaEBRRRQAUUUUAFFFFABRRRQAUUUUAFFFFABRRRQAVk6VY31prWqTSNbtZ3cqzR7SfMVvLRCCMYx8mevetaigDC/4R1Y9Ct9Pt7xo57WYzW9wYw21yxPK55HzEYzUL+FYbu08vVrlb+WS8S6uWeABJSo2qmzkBQAO555ro6KFoFypJYW/9kyabbxpbQNC0SrEgVUBGOAOO9Z3/CL6XHof9lWdvBaRl4XkaGFV8wxsrZIHXO3H41uUULR3DsYV54at7i41CdZzDJdiAoVQYheIkow9eT09qm0zR54ReTX+ofbLu7QRvKsIjVVAIAVcnHUnrzWvRQ9VYd9bmC/h549M0uGwv/s95pkIhhuHh3grtCsGTIznaD16irek6XJp8USC685t7yXLvEN00jdSOflHtzxgVp0U223cVtEjB8QeGYdXi1BXupIXu0RUkRQTCyZww9epBHoSO9IdBvItZS+s9Shij8uKOWKS0EhYJ/dbcNuR7Gt+ipSSB6mQmhxL4mbWvPb5oyPI2/KJCApfPrtUD8/Wqtr4bkhu4kOpFtLt5zcQWYhAKyZJGXzyoJJAwOcc8V0NFNAc7p3hy5t7+J7jVfPsreeS4gthbhCrtnlmydwAZscDr7U3TfCq6Zbyw6ffNbpcQulwBEP3jsTiTrwwBIPrx6V0lFK2lh3Zg6D4V0/Q9R+16a9wga2FvLHJM8u/acqcsx24y3A4+ap30OJvEy615zYEf+o2/KZQCokz67CV/KteimI5yTwlZzpHDdXNxJbpeT3nlo7REySMSPmQg4Xcw96v6No40nQF0izuXEcQZYHYbjGpJKg5PzYBA564rUooA5qz8K7Edru8SaeS+jvJGithEjFBgDZk9e5zk1LdeGY3S+NvdtbzXF6l7E4jBEMioiD5f4h8nPTrXQUU7/1/XoO5hpoDNoWqWF3ema41RZPtNwsYUZZAgKrk4AUKMZ7Vb1bSU1DR101pmRVaJt4GT+7dWH57a0aKLiMPWtFvLvV4NSsdRhtJY4WhZZbUTBlLBuPmGDxUOo+FLW68QDX1eNNRQx+VK0AfYqghlwfUE+4NdFRSB6mJDoc3/CSjWLq+SYRI6W8a24RlD4yGfOXAxwMChvD0R0u6s1uXV5btryOXaMxSb96nHcAgfUVt0UAc+nhx5rO8XUtRe5vLpo2NxFGIvLMZBj2rk4wRnknNF14ck1SztrfX72PURDcmYgWwjRh5bIF25OPv5znqBXQUUAYFzpOqvFpdr9thuIbW5WaaaYESsqnKgAcE9iTj1rfoooAKKKKACiiigAooooAKKKKACiiigAooooAKKKKACiiigAooooAKKKKACiiigAooooAKKKKACiiigAooooAKKKKACiiigAooooAKKKKACiiigAooooAKKKKACiiigD//2Q==">
            <a:extLst>
              <a:ext uri="{FF2B5EF4-FFF2-40B4-BE49-F238E27FC236}">
                <a16:creationId xmlns:a16="http://schemas.microsoft.com/office/drawing/2014/main" id="{A005CADC-D401-4911-ADE5-FC4B450B0FF6}"/>
              </a:ext>
            </a:extLst>
          </p:cNvPr>
          <p:cNvSpPr>
            <a:spLocks noChangeAspect="1" noChangeArrowheads="1"/>
          </p:cNvSpPr>
          <p:nvPr/>
        </p:nvSpPr>
        <p:spPr bwMode="auto">
          <a:xfrm>
            <a:off x="3763926" y="3276600"/>
            <a:ext cx="2484474" cy="24844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2D1C0269-CA2F-4108-91CE-A31187C11812}"/>
              </a:ext>
            </a:extLst>
          </p:cNvPr>
          <p:cNvPicPr>
            <a:picLocks noChangeAspect="1"/>
          </p:cNvPicPr>
          <p:nvPr/>
        </p:nvPicPr>
        <p:blipFill>
          <a:blip r:embed="rId3"/>
          <a:stretch>
            <a:fillRect/>
          </a:stretch>
        </p:blipFill>
        <p:spPr>
          <a:xfrm>
            <a:off x="63796" y="2217996"/>
            <a:ext cx="12068175" cy="3676650"/>
          </a:xfrm>
          <a:prstGeom prst="rect">
            <a:avLst/>
          </a:prstGeom>
        </p:spPr>
      </p:pic>
      <p:sp>
        <p:nvSpPr>
          <p:cNvPr id="3" name="TextBox 2">
            <a:extLst>
              <a:ext uri="{FF2B5EF4-FFF2-40B4-BE49-F238E27FC236}">
                <a16:creationId xmlns:a16="http://schemas.microsoft.com/office/drawing/2014/main" id="{2F4763C7-ECDC-44D1-905C-91AB34FC566E}"/>
              </a:ext>
            </a:extLst>
          </p:cNvPr>
          <p:cNvSpPr txBox="1"/>
          <p:nvPr/>
        </p:nvSpPr>
        <p:spPr>
          <a:xfrm>
            <a:off x="811781" y="6173347"/>
            <a:ext cx="10118489" cy="276999"/>
          </a:xfrm>
          <a:prstGeom prst="rect">
            <a:avLst/>
          </a:prstGeom>
          <a:noFill/>
        </p:spPr>
        <p:txBody>
          <a:bodyPr wrap="square" rtlCol="0">
            <a:spAutoFit/>
          </a:bodyPr>
          <a:lstStyle/>
          <a:p>
            <a:r>
              <a:rPr lang="en-US" sz="1200" dirty="0"/>
              <a:t>Source: McKinsey &amp; Company “Innovation with a Purpose: The role of technology innovation in accelerating food systems transformation.</a:t>
            </a:r>
          </a:p>
        </p:txBody>
      </p:sp>
    </p:spTree>
    <p:extLst>
      <p:ext uri="{BB962C8B-B14F-4D97-AF65-F5344CB8AC3E}">
        <p14:creationId xmlns:p14="http://schemas.microsoft.com/office/powerpoint/2010/main" val="399745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ACE-DB55-4A94-84EB-38C28E14E63D}"/>
              </a:ext>
            </a:extLst>
          </p:cNvPr>
          <p:cNvSpPr>
            <a:spLocks noGrp="1"/>
          </p:cNvSpPr>
          <p:nvPr>
            <p:ph type="title"/>
          </p:nvPr>
        </p:nvSpPr>
        <p:spPr>
          <a:xfrm>
            <a:off x="742506" y="0"/>
            <a:ext cx="10515600" cy="1325563"/>
          </a:xfrm>
        </p:spPr>
        <p:txBody>
          <a:bodyPr/>
          <a:lstStyle/>
          <a:p>
            <a:pPr algn="ctr"/>
            <a:r>
              <a:rPr lang="en-US" b="1" dirty="0"/>
              <a:t>Examples from World Bank Projects</a:t>
            </a:r>
          </a:p>
        </p:txBody>
      </p:sp>
      <p:pic>
        <p:nvPicPr>
          <p:cNvPr id="3" name="Picture 2">
            <a:extLst>
              <a:ext uri="{FF2B5EF4-FFF2-40B4-BE49-F238E27FC236}">
                <a16:creationId xmlns:a16="http://schemas.microsoft.com/office/drawing/2014/main" id="{C1F01D0A-910C-46E9-B9A1-2DA0F4E2B407}"/>
              </a:ext>
            </a:extLst>
          </p:cNvPr>
          <p:cNvPicPr>
            <a:picLocks noChangeAspect="1"/>
          </p:cNvPicPr>
          <p:nvPr/>
        </p:nvPicPr>
        <p:blipFill>
          <a:blip r:embed="rId2"/>
          <a:stretch>
            <a:fillRect/>
          </a:stretch>
        </p:blipFill>
        <p:spPr>
          <a:xfrm>
            <a:off x="2252218" y="1082085"/>
            <a:ext cx="7496175" cy="5648325"/>
          </a:xfrm>
          <a:prstGeom prst="rect">
            <a:avLst/>
          </a:prstGeom>
        </p:spPr>
      </p:pic>
    </p:spTree>
    <p:extLst>
      <p:ext uri="{BB962C8B-B14F-4D97-AF65-F5344CB8AC3E}">
        <p14:creationId xmlns:p14="http://schemas.microsoft.com/office/powerpoint/2010/main" val="50522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7DEF98CC-53F0-4BD0-A86A-730B964BE99C}"/>
              </a:ext>
            </a:extLst>
          </p:cNvPr>
          <p:cNvSpPr txBox="1"/>
          <p:nvPr/>
        </p:nvSpPr>
        <p:spPr>
          <a:xfrm>
            <a:off x="0" y="0"/>
            <a:ext cx="12192000" cy="584775"/>
          </a:xfrm>
          <a:prstGeom prst="rect">
            <a:avLst/>
          </a:prstGeom>
          <a:solidFill>
            <a:srgbClr val="002B55"/>
          </a:solidFill>
        </p:spPr>
        <p:txBody>
          <a:bodyPr wrap="square" rtlCol="0">
            <a:spAutoFit/>
          </a:bodyPr>
          <a:lstStyle/>
          <a:p>
            <a:pPr lvl="0" algn="ctr">
              <a:defRPr/>
            </a:pPr>
            <a:r>
              <a:rPr lang="en-US" sz="3200" b="1" dirty="0">
                <a:solidFill>
                  <a:schemeClr val="bg1"/>
                </a:solidFill>
                <a:latin typeface="Calibri" panose="020F0502020204030204"/>
              </a:rPr>
              <a:t>Cote d’Ivoire: Realizing Productivity Gains while Reducing Disparities</a:t>
            </a:r>
            <a:endParaRPr kumimoji="0" lang="en-US" sz="400" b="0" i="0" u="none" strike="noStrike" kern="1200" cap="none" spc="0" normalizeH="0" baseline="0" noProof="0" dirty="0">
              <a:ln>
                <a:noFill/>
              </a:ln>
              <a:solidFill>
                <a:schemeClr val="bg1"/>
              </a:solidFill>
              <a:effectLst/>
              <a:uLnTx/>
              <a:uFillTx/>
              <a:latin typeface="Calibri" panose="020F0502020204030204"/>
            </a:endParaRPr>
          </a:p>
        </p:txBody>
      </p:sp>
      <p:pic>
        <p:nvPicPr>
          <p:cNvPr id="39" name="Image 34">
            <a:extLst>
              <a:ext uri="{FF2B5EF4-FFF2-40B4-BE49-F238E27FC236}">
                <a16:creationId xmlns:a16="http://schemas.microsoft.com/office/drawing/2014/main" id="{813FD6D1-DA39-4813-9C7B-3C3EC6CA2795}"/>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02512" y="1004622"/>
            <a:ext cx="4316818" cy="2747544"/>
          </a:xfrm>
          <a:prstGeom prst="rect">
            <a:avLst/>
          </a:prstGeom>
          <a:noFill/>
          <a:ln>
            <a:noFill/>
          </a:ln>
        </p:spPr>
      </p:pic>
      <p:pic>
        <p:nvPicPr>
          <p:cNvPr id="40" name="Image 36">
            <a:extLst>
              <a:ext uri="{FF2B5EF4-FFF2-40B4-BE49-F238E27FC236}">
                <a16:creationId xmlns:a16="http://schemas.microsoft.com/office/drawing/2014/main" id="{F333450E-C535-48C4-83DF-62AC38E24BE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7090621" y="1067126"/>
            <a:ext cx="4245935" cy="2700701"/>
          </a:xfrm>
          <a:prstGeom prst="rect">
            <a:avLst/>
          </a:prstGeom>
          <a:noFill/>
          <a:ln>
            <a:noFill/>
          </a:ln>
        </p:spPr>
      </p:pic>
      <p:sp>
        <p:nvSpPr>
          <p:cNvPr id="15" name="Rectangle 14">
            <a:extLst>
              <a:ext uri="{FF2B5EF4-FFF2-40B4-BE49-F238E27FC236}">
                <a16:creationId xmlns:a16="http://schemas.microsoft.com/office/drawing/2014/main" id="{549B1FD2-2292-4105-AFCB-F9429E280B8C}"/>
              </a:ext>
            </a:extLst>
          </p:cNvPr>
          <p:cNvSpPr/>
          <p:nvPr/>
        </p:nvSpPr>
        <p:spPr>
          <a:xfrm>
            <a:off x="347330" y="584775"/>
            <a:ext cx="6096000" cy="646331"/>
          </a:xfrm>
          <a:prstGeom prst="rect">
            <a:avLst/>
          </a:prstGeom>
        </p:spPr>
        <p:txBody>
          <a:bodyPr>
            <a:spAutoFit/>
          </a:bodyPr>
          <a:lstStyle/>
          <a:p>
            <a:pPr algn="ctr">
              <a:spcBef>
                <a:spcPts val="1200"/>
              </a:spcBef>
              <a:spcAft>
                <a:spcPts val="1200"/>
              </a:spcAft>
            </a:pPr>
            <a:r>
              <a:rPr lang="en-US" b="1" dirty="0">
                <a:solidFill>
                  <a:srgbClr val="44546A"/>
                </a:solidFill>
                <a:latin typeface="Calibri" panose="020F0502020204030204" pitchFamily="34" charset="0"/>
                <a:ea typeface="Calibri" panose="020F0502020204030204" pitchFamily="34" charset="0"/>
                <a:cs typeface="Times New Roman" panose="02020603050405020304" pitchFamily="18" charset="0"/>
              </a:rPr>
              <a:t>Evolution of mobile penetration (combined 2G and 3G, % population)</a:t>
            </a:r>
            <a:endParaRPr lang="en-US" sz="16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69E6BAAD-D38F-4743-809C-B5460B1B65B9}"/>
              </a:ext>
            </a:extLst>
          </p:cNvPr>
          <p:cNvSpPr/>
          <p:nvPr/>
        </p:nvSpPr>
        <p:spPr>
          <a:xfrm>
            <a:off x="6721429" y="593939"/>
            <a:ext cx="6096000" cy="646331"/>
          </a:xfrm>
          <a:prstGeom prst="rect">
            <a:avLst/>
          </a:prstGeom>
        </p:spPr>
        <p:txBody>
          <a:bodyPr>
            <a:spAutoFit/>
          </a:bodyPr>
          <a:lstStyle/>
          <a:p>
            <a:r>
              <a:rPr lang="en-US" b="1" dirty="0">
                <a:solidFill>
                  <a:srgbClr val="44546A"/>
                </a:solidFill>
                <a:latin typeface="Calibri" panose="020F0502020204030204" pitchFamily="34" charset="0"/>
                <a:cs typeface="Times New Roman" panose="02020603050405020304" pitchFamily="18" charset="0"/>
              </a:rPr>
              <a:t>% of internet users (with averages for income grouping </a:t>
            </a:r>
          </a:p>
          <a:p>
            <a:r>
              <a:rPr lang="en-US" b="1" dirty="0">
                <a:solidFill>
                  <a:srgbClr val="44546A"/>
                </a:solidFill>
                <a:latin typeface="Calibri" panose="020F0502020204030204" pitchFamily="34" charset="0"/>
                <a:cs typeface="Times New Roman" panose="02020603050405020304" pitchFamily="18" charset="0"/>
              </a:rPr>
              <a:t>of countries)</a:t>
            </a:r>
          </a:p>
        </p:txBody>
      </p:sp>
      <p:pic>
        <p:nvPicPr>
          <p:cNvPr id="42" name="Image 2048">
            <a:extLst>
              <a:ext uri="{FF2B5EF4-FFF2-40B4-BE49-F238E27FC236}">
                <a16:creationId xmlns:a16="http://schemas.microsoft.com/office/drawing/2014/main" id="{66B63A14-5C14-4C70-9EDE-3DB4DDB81BC2}"/>
              </a:ext>
            </a:extLst>
          </p:cNvPr>
          <p:cNvPicPr/>
          <p:nvPr/>
        </p:nvPicPr>
        <p:blipFill>
          <a:blip r:embed="rId5" cstate="print">
            <a:extLst>
              <a:ext uri="{28A0092B-C50C-407E-A947-70E740481C1C}">
                <a14:useLocalDpi xmlns:a14="http://schemas.microsoft.com/office/drawing/2010/main" val="0"/>
              </a:ext>
            </a:extLst>
          </a:blip>
          <a:stretch>
            <a:fillRect/>
          </a:stretch>
        </p:blipFill>
        <p:spPr bwMode="auto">
          <a:xfrm>
            <a:off x="529745" y="4285985"/>
            <a:ext cx="4198309" cy="2572015"/>
          </a:xfrm>
          <a:prstGeom prst="rect">
            <a:avLst/>
          </a:prstGeom>
          <a:noFill/>
          <a:ln>
            <a:noFill/>
          </a:ln>
        </p:spPr>
      </p:pic>
      <p:pic>
        <p:nvPicPr>
          <p:cNvPr id="43" name="Image 2051">
            <a:extLst>
              <a:ext uri="{FF2B5EF4-FFF2-40B4-BE49-F238E27FC236}">
                <a16:creationId xmlns:a16="http://schemas.microsoft.com/office/drawing/2014/main" id="{58403999-5C6C-430E-8080-3AD86F68CD2A}"/>
              </a:ext>
            </a:extLst>
          </p:cNvPr>
          <p:cNvPicPr/>
          <p:nvPr/>
        </p:nvPicPr>
        <p:blipFill>
          <a:blip r:embed="rId6" cstate="print">
            <a:extLst>
              <a:ext uri="{28A0092B-C50C-407E-A947-70E740481C1C}">
                <a14:useLocalDpi xmlns:a14="http://schemas.microsoft.com/office/drawing/2010/main" val="0"/>
              </a:ext>
            </a:extLst>
          </a:blip>
          <a:stretch>
            <a:fillRect/>
          </a:stretch>
        </p:blipFill>
        <p:spPr bwMode="auto">
          <a:xfrm>
            <a:off x="7183561" y="4102242"/>
            <a:ext cx="4399013" cy="2755758"/>
          </a:xfrm>
          <a:prstGeom prst="rect">
            <a:avLst/>
          </a:prstGeom>
          <a:noFill/>
          <a:ln>
            <a:noFill/>
          </a:ln>
        </p:spPr>
      </p:pic>
      <p:sp>
        <p:nvSpPr>
          <p:cNvPr id="41" name="Rectangle 40">
            <a:extLst>
              <a:ext uri="{FF2B5EF4-FFF2-40B4-BE49-F238E27FC236}">
                <a16:creationId xmlns:a16="http://schemas.microsoft.com/office/drawing/2014/main" id="{C45B69E0-9D43-488A-97CB-BE9AAD03948E}"/>
              </a:ext>
            </a:extLst>
          </p:cNvPr>
          <p:cNvSpPr/>
          <p:nvPr/>
        </p:nvSpPr>
        <p:spPr>
          <a:xfrm>
            <a:off x="956930" y="3737313"/>
            <a:ext cx="7068657" cy="646331"/>
          </a:xfrm>
          <a:prstGeom prst="rect">
            <a:avLst/>
          </a:prstGeom>
        </p:spPr>
        <p:txBody>
          <a:bodyPr wrap="square">
            <a:spAutoFit/>
          </a:bodyPr>
          <a:lstStyle/>
          <a:p>
            <a:r>
              <a:rPr lang="en-US" b="1" dirty="0">
                <a:solidFill>
                  <a:srgbClr val="44546A"/>
                </a:solidFill>
                <a:latin typeface="Calibri" panose="020F0502020204030204" pitchFamily="34" charset="0"/>
                <a:cs typeface="Times New Roman" panose="02020603050405020304" pitchFamily="18" charset="0"/>
              </a:rPr>
              <a:t>% of weekly internet use – </a:t>
            </a:r>
          </a:p>
          <a:p>
            <a:r>
              <a:rPr lang="en-US" b="1" dirty="0">
                <a:solidFill>
                  <a:srgbClr val="44546A"/>
                </a:solidFill>
                <a:latin typeface="Calibri" panose="020F0502020204030204" pitchFamily="34" charset="0"/>
                <a:cs typeface="Times New Roman" panose="02020603050405020304" pitchFamily="18" charset="0"/>
              </a:rPr>
              <a:t>rural vs. urban population (2014) </a:t>
            </a:r>
          </a:p>
        </p:txBody>
      </p:sp>
      <p:sp>
        <p:nvSpPr>
          <p:cNvPr id="44" name="Rectangle 43">
            <a:extLst>
              <a:ext uri="{FF2B5EF4-FFF2-40B4-BE49-F238E27FC236}">
                <a16:creationId xmlns:a16="http://schemas.microsoft.com/office/drawing/2014/main" id="{767072C0-572C-4DED-B442-0056612197EC}"/>
              </a:ext>
            </a:extLst>
          </p:cNvPr>
          <p:cNvSpPr/>
          <p:nvPr/>
        </p:nvSpPr>
        <p:spPr>
          <a:xfrm>
            <a:off x="6335067" y="3707062"/>
            <a:ext cx="6096000" cy="646331"/>
          </a:xfrm>
          <a:prstGeom prst="rect">
            <a:avLst/>
          </a:prstGeom>
        </p:spPr>
        <p:txBody>
          <a:bodyPr>
            <a:spAutoFit/>
          </a:bodyPr>
          <a:lstStyle/>
          <a:p>
            <a:pPr algn="ctr"/>
            <a:r>
              <a:rPr lang="en-US" b="1" dirty="0">
                <a:solidFill>
                  <a:srgbClr val="44546A"/>
                </a:solidFill>
                <a:latin typeface="Calibri" panose="020F0502020204030204" pitchFamily="34" charset="0"/>
                <a:cs typeface="Times New Roman" panose="02020603050405020304" pitchFamily="18" charset="0"/>
              </a:rPr>
              <a:t>% of weekly internet use – </a:t>
            </a:r>
          </a:p>
          <a:p>
            <a:pPr algn="ctr"/>
            <a:r>
              <a:rPr lang="en-US" b="1" dirty="0">
                <a:solidFill>
                  <a:srgbClr val="44546A"/>
                </a:solidFill>
                <a:latin typeface="Calibri" panose="020F0502020204030204" pitchFamily="34" charset="0"/>
                <a:cs typeface="Times New Roman" panose="02020603050405020304" pitchFamily="18" charset="0"/>
              </a:rPr>
              <a:t>different education levels (2014)</a:t>
            </a:r>
          </a:p>
        </p:txBody>
      </p:sp>
      <p:sp>
        <p:nvSpPr>
          <p:cNvPr id="47" name="Rectangle 46">
            <a:extLst>
              <a:ext uri="{FF2B5EF4-FFF2-40B4-BE49-F238E27FC236}">
                <a16:creationId xmlns:a16="http://schemas.microsoft.com/office/drawing/2014/main" id="{7ADABCC6-20E1-452A-AB52-142F73B16B58}"/>
              </a:ext>
            </a:extLst>
          </p:cNvPr>
          <p:cNvSpPr/>
          <p:nvPr/>
        </p:nvSpPr>
        <p:spPr>
          <a:xfrm>
            <a:off x="4491258" y="3947967"/>
            <a:ext cx="2766143" cy="1938992"/>
          </a:xfrm>
          <a:prstGeom prst="rect">
            <a:avLst/>
          </a:prstGeom>
          <a:noFill/>
        </p:spPr>
        <p:txBody>
          <a:bodyPr wrap="none" lIns="91440" tIns="45720" rIns="91440" bIns="45720">
            <a:spAutoFit/>
          </a:bodyPr>
          <a:lstStyle/>
          <a:p>
            <a:pPr algn="ctr"/>
            <a:r>
              <a:rPr lang="en-US" sz="2400" dirty="0">
                <a:ln w="0"/>
                <a:solidFill>
                  <a:schemeClr val="accent4">
                    <a:lumMod val="75000"/>
                  </a:schemeClr>
                </a:solidFill>
                <a:effectLst>
                  <a:outerShdw blurRad="38100" dist="19050" dir="2700000" algn="tl" rotWithShape="0">
                    <a:schemeClr val="dk1">
                      <a:alpha val="40000"/>
                    </a:schemeClr>
                  </a:outerShdw>
                </a:effectLst>
              </a:rPr>
              <a:t>E-Agriculture Project</a:t>
            </a:r>
          </a:p>
          <a:p>
            <a:pPr algn="ctr"/>
            <a:r>
              <a:rPr lang="en-US" sz="2400" dirty="0">
                <a:ln w="0"/>
                <a:solidFill>
                  <a:schemeClr val="accent4">
                    <a:lumMod val="75000"/>
                  </a:schemeClr>
                </a:solidFill>
                <a:effectLst>
                  <a:outerShdw blurRad="38100" dist="19050" dir="2700000" algn="tl" rotWithShape="0">
                    <a:schemeClr val="dk1">
                      <a:alpha val="40000"/>
                    </a:schemeClr>
                  </a:outerShdw>
                </a:effectLst>
              </a:rPr>
              <a:t>in Cote d’Ivoire:</a:t>
            </a:r>
          </a:p>
          <a:p>
            <a:pPr algn="ctr"/>
            <a:r>
              <a:rPr lang="en-US" sz="2400" dirty="0">
                <a:ln w="0"/>
                <a:solidFill>
                  <a:schemeClr val="accent4">
                    <a:lumMod val="75000"/>
                  </a:schemeClr>
                </a:solidFill>
                <a:effectLst>
                  <a:outerShdw blurRad="38100" dist="19050" dir="2700000" algn="tl" rotWithShape="0">
                    <a:schemeClr val="dk1">
                      <a:alpha val="40000"/>
                    </a:schemeClr>
                  </a:outerShdw>
                </a:effectLst>
              </a:rPr>
              <a:t>Invest in ICT </a:t>
            </a:r>
          </a:p>
          <a:p>
            <a:pPr algn="ctr"/>
            <a:r>
              <a:rPr lang="en-US" sz="2400" dirty="0">
                <a:ln w="0"/>
                <a:solidFill>
                  <a:schemeClr val="accent4">
                    <a:lumMod val="75000"/>
                  </a:schemeClr>
                </a:solidFill>
                <a:effectLst>
                  <a:outerShdw blurRad="38100" dist="19050" dir="2700000" algn="tl" rotWithShape="0">
                    <a:schemeClr val="dk1">
                      <a:alpha val="40000"/>
                    </a:schemeClr>
                  </a:outerShdw>
                </a:effectLst>
              </a:rPr>
              <a:t>infrastructure</a:t>
            </a:r>
          </a:p>
          <a:p>
            <a:pPr algn="ctr"/>
            <a:r>
              <a:rPr lang="en-US" sz="2400" dirty="0">
                <a:ln w="0"/>
                <a:solidFill>
                  <a:schemeClr val="accent4">
                    <a:lumMod val="75000"/>
                  </a:schemeClr>
                </a:solidFill>
                <a:effectLst>
                  <a:outerShdw blurRad="38100" dist="19050" dir="2700000" algn="tl" rotWithShape="0">
                    <a:schemeClr val="dk1">
                      <a:alpha val="40000"/>
                    </a:schemeClr>
                  </a:outerShdw>
                </a:effectLst>
              </a:rPr>
              <a:t>to reduce gaps</a:t>
            </a:r>
          </a:p>
        </p:txBody>
      </p:sp>
    </p:spTree>
    <p:extLst>
      <p:ext uri="{BB962C8B-B14F-4D97-AF65-F5344CB8AC3E}">
        <p14:creationId xmlns:p14="http://schemas.microsoft.com/office/powerpoint/2010/main" val="2891582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474720"/>
            <a:ext cx="12192000" cy="3383280"/>
          </a:xfrm>
          <a:prstGeom prst="rect">
            <a:avLst/>
          </a:prstGeom>
        </p:spPr>
      </p:pic>
      <p:sp>
        <p:nvSpPr>
          <p:cNvPr id="2" name="Title 1"/>
          <p:cNvSpPr>
            <a:spLocks noGrp="1"/>
          </p:cNvSpPr>
          <p:nvPr>
            <p:ph type="title"/>
          </p:nvPr>
        </p:nvSpPr>
        <p:spPr>
          <a:xfrm>
            <a:off x="838200" y="115421"/>
            <a:ext cx="10515600" cy="1011150"/>
          </a:xfrm>
        </p:spPr>
        <p:txBody>
          <a:bodyPr>
            <a:noAutofit/>
          </a:bodyPr>
          <a:lstStyle/>
          <a:p>
            <a:pPr algn="ctr"/>
            <a:r>
              <a:rPr lang="en-US" sz="6600" dirty="0">
                <a:solidFill>
                  <a:schemeClr val="accent2">
                    <a:lumMod val="75000"/>
                  </a:schemeClr>
                </a:solidFill>
              </a:rPr>
              <a:t>The WBG Ag Observatory</a:t>
            </a:r>
          </a:p>
        </p:txBody>
      </p:sp>
      <p:sp>
        <p:nvSpPr>
          <p:cNvPr id="3" name="Subtitle 2"/>
          <p:cNvSpPr>
            <a:spLocks noGrp="1"/>
          </p:cNvSpPr>
          <p:nvPr>
            <p:ph idx="1"/>
          </p:nvPr>
        </p:nvSpPr>
        <p:spPr>
          <a:xfrm>
            <a:off x="1753858" y="1815211"/>
            <a:ext cx="9321985" cy="1026727"/>
          </a:xfrm>
        </p:spPr>
        <p:txBody>
          <a:bodyPr>
            <a:normAutofit/>
          </a:bodyPr>
          <a:lstStyle/>
          <a:p>
            <a:pPr marL="0" indent="0" algn="ctr">
              <a:buNone/>
            </a:pPr>
            <a:r>
              <a:rPr lang="en-US" sz="2400" b="1" dirty="0">
                <a:solidFill>
                  <a:srgbClr val="FF0000"/>
                </a:solidFill>
                <a:latin typeface="+mj-lt"/>
              </a:rPr>
              <a:t>Gamechanger Disruptive Technologies &amp; Innovation?</a:t>
            </a:r>
          </a:p>
          <a:p>
            <a:pPr marL="0" indent="0" algn="ctr">
              <a:buNone/>
            </a:pPr>
            <a:r>
              <a:rPr lang="en-US" b="1" dirty="0">
                <a:solidFill>
                  <a:srgbClr val="0066FF"/>
                </a:solidFill>
                <a:latin typeface="+mj-lt"/>
              </a:rPr>
              <a:t>“Big Data + Artificial Intelligence + Machine Learning”</a:t>
            </a:r>
          </a:p>
        </p:txBody>
      </p:sp>
      <p:grpSp>
        <p:nvGrpSpPr>
          <p:cNvPr id="8" name="Group 7"/>
          <p:cNvGrpSpPr/>
          <p:nvPr/>
        </p:nvGrpSpPr>
        <p:grpSpPr>
          <a:xfrm>
            <a:off x="121848" y="707533"/>
            <a:ext cx="11654448" cy="5534373"/>
            <a:chOff x="777696" y="55457"/>
            <a:chExt cx="11654448" cy="5534373"/>
          </a:xfrm>
        </p:grpSpPr>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3899" y="4745706"/>
              <a:ext cx="614848" cy="735954"/>
            </a:xfrm>
            <a:prstGeom prst="rect">
              <a:avLst/>
            </a:prstGeom>
            <a:effectLst>
              <a:outerShdw blurRad="165100" dist="88900" dir="13080000" algn="t" rotWithShape="0">
                <a:prstClr val="black">
                  <a:alpha val="59000"/>
                </a:prstClr>
              </a:outerShdw>
            </a:effectLst>
          </p:spPr>
        </p:pic>
        <p:pic>
          <p:nvPicPr>
            <p:cNvPr id="13" name="Picture 6" descr="Image result for doppler rada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9550944" y="3230649"/>
              <a:ext cx="815413" cy="815413"/>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6" descr="Image result for doppler radar"/>
            <p:cNvPicPr>
              <a:picLocks noChangeAspect="1" noChangeArrowheads="1"/>
            </p:cNvPicPr>
            <p:nvPr/>
          </p:nvPicPr>
          <p:blipFill>
            <a:blip r:embed="rId5" cstate="print">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401920" y="3238768"/>
              <a:ext cx="815413" cy="815413"/>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1922567" y="862574"/>
              <a:ext cx="3446588" cy="3692829"/>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7" idx="2"/>
            </p:cNvCxnSpPr>
            <p:nvPr/>
          </p:nvCxnSpPr>
          <p:spPr>
            <a:xfrm flipH="1">
              <a:off x="5364904" y="1836562"/>
              <a:ext cx="6302834" cy="2721240"/>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3"/>
              <a:endCxn id="27" idx="2"/>
            </p:cNvCxnSpPr>
            <p:nvPr/>
          </p:nvCxnSpPr>
          <p:spPr>
            <a:xfrm>
              <a:off x="3217333" y="3646475"/>
              <a:ext cx="2147571" cy="911327"/>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9" idx="2"/>
              <a:endCxn id="27" idx="2"/>
            </p:cNvCxnSpPr>
            <p:nvPr/>
          </p:nvCxnSpPr>
          <p:spPr>
            <a:xfrm flipV="1">
              <a:off x="1171323" y="4557802"/>
              <a:ext cx="4193581" cy="923858"/>
            </a:xfrm>
            <a:prstGeom prst="line">
              <a:avLst/>
            </a:prstGeom>
            <a:ln w="28575">
              <a:solidFill>
                <a:schemeClr val="accent6">
                  <a:lumMod val="75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7" idx="2"/>
              <a:endCxn id="13" idx="1"/>
            </p:cNvCxnSpPr>
            <p:nvPr/>
          </p:nvCxnSpPr>
          <p:spPr>
            <a:xfrm flipV="1">
              <a:off x="5364904" y="3638356"/>
              <a:ext cx="4186040" cy="919446"/>
            </a:xfrm>
            <a:prstGeom prst="line">
              <a:avLst/>
            </a:prstGeom>
            <a:ln w="28575">
              <a:solidFill>
                <a:schemeClr val="accent1"/>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7" idx="2"/>
              <a:endCxn id="30" idx="2"/>
            </p:cNvCxnSpPr>
            <p:nvPr/>
          </p:nvCxnSpPr>
          <p:spPr>
            <a:xfrm flipV="1">
              <a:off x="5364904" y="3563049"/>
              <a:ext cx="1938181" cy="994753"/>
            </a:xfrm>
            <a:prstGeom prst="line">
              <a:avLst/>
            </a:prstGeom>
            <a:ln w="28575">
              <a:solidFill>
                <a:schemeClr val="accent6">
                  <a:lumMod val="75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9" idx="1"/>
            </p:cNvCxnSpPr>
            <p:nvPr/>
          </p:nvCxnSpPr>
          <p:spPr>
            <a:xfrm>
              <a:off x="5390967" y="4555988"/>
              <a:ext cx="2611840" cy="372992"/>
            </a:xfrm>
            <a:prstGeom prst="line">
              <a:avLst/>
            </a:prstGeom>
            <a:ln w="28575">
              <a:solidFill>
                <a:schemeClr val="accent6">
                  <a:lumMod val="75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7" idx="2"/>
              <a:endCxn id="28" idx="2"/>
            </p:cNvCxnSpPr>
            <p:nvPr/>
          </p:nvCxnSpPr>
          <p:spPr>
            <a:xfrm flipH="1">
              <a:off x="5083543" y="4557802"/>
              <a:ext cx="281361" cy="1032028"/>
            </a:xfrm>
            <a:prstGeom prst="line">
              <a:avLst/>
            </a:prstGeom>
            <a:ln w="28575">
              <a:solidFill>
                <a:schemeClr val="accent6">
                  <a:lumMod val="75000"/>
                </a:schemeClr>
              </a:solidFill>
              <a:prstDash val="sys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43754" y="3788989"/>
              <a:ext cx="642299" cy="768813"/>
            </a:xfrm>
            <a:prstGeom prst="rect">
              <a:avLst/>
            </a:prstGeom>
            <a:effectLst>
              <a:outerShdw blurRad="139700" dist="38100" dir="12660000" algn="r" rotWithShape="0">
                <a:prstClr val="black">
                  <a:alpha val="61000"/>
                </a:prstClr>
              </a:outerShdw>
            </a:effectLst>
          </p:spPr>
        </p:pic>
        <p:pic>
          <p:nvPicPr>
            <p:cNvPr id="28" name="Picture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76119" y="4853876"/>
              <a:ext cx="614848" cy="735954"/>
            </a:xfrm>
            <a:prstGeom prst="rect">
              <a:avLst/>
            </a:prstGeom>
            <a:effectLst>
              <a:outerShdw blurRad="165100" dist="88900" dir="13080000" algn="t" rotWithShape="0">
                <a:prstClr val="black">
                  <a:alpha val="59000"/>
                </a:prstClr>
              </a:outerShdw>
            </a:effectLst>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02807" y="4561003"/>
              <a:ext cx="614848" cy="735954"/>
            </a:xfrm>
            <a:prstGeom prst="rect">
              <a:avLst/>
            </a:prstGeom>
            <a:effectLst>
              <a:outerShdw blurRad="50800" dist="38100" dir="13500000" algn="br" rotWithShape="0">
                <a:prstClr val="black">
                  <a:alpha val="40000"/>
                </a:prstClr>
              </a:outerShdw>
            </a:effectLst>
          </p:spPr>
        </p:pic>
        <p:pic>
          <p:nvPicPr>
            <p:cNvPr id="30" name="Picture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5661" y="2827095"/>
              <a:ext cx="614848" cy="735954"/>
            </a:xfrm>
            <a:prstGeom prst="rect">
              <a:avLst/>
            </a:prstGeom>
            <a:effectLst>
              <a:outerShdw blurRad="50800" dist="38100" dir="13500000" algn="br" rotWithShape="0">
                <a:prstClr val="black">
                  <a:alpha val="40000"/>
                </a:prstClr>
              </a:outerShdw>
            </a:effectLst>
          </p:spPr>
        </p:pic>
        <p:pic>
          <p:nvPicPr>
            <p:cNvPr id="31" name="Picture 8" descr="Image result for satellite"/>
            <p:cNvPicPr>
              <a:picLocks noChangeAspect="1" noChangeArrowheads="1"/>
            </p:cNvPicPr>
            <p:nvPr/>
          </p:nvPicPr>
          <p:blipFill rotWithShape="1">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254" t="5815" r="6017" b="6018"/>
            <a:stretch/>
          </p:blipFill>
          <p:spPr bwMode="auto">
            <a:xfrm>
              <a:off x="1138297" y="55457"/>
              <a:ext cx="830563" cy="8252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2" name="Picture 8" descr="Image result for satellite"/>
            <p:cNvPicPr>
              <a:picLocks noChangeAspect="1" noChangeArrowheads="1"/>
            </p:cNvPicPr>
            <p:nvPr/>
          </p:nvPicPr>
          <p:blipFill rotWithShape="1">
            <a:blip r:embed="rId8"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254" t="5815" r="6017" b="6018"/>
            <a:stretch/>
          </p:blipFill>
          <p:spPr bwMode="auto">
            <a:xfrm rot="4824999">
              <a:off x="11604217" y="1023072"/>
              <a:ext cx="830563" cy="8252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5284582" y="3415598"/>
              <a:ext cx="694422"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rgbClr val="C00000"/>
                  </a:solidFill>
                  <a:effectLst/>
                  <a:uLnTx/>
                  <a:uFillTx/>
                  <a:latin typeface="Calibri" panose="020F0502020204030204" pitchFamily="34" charset="0"/>
                </a:rPr>
                <a:t>Field</a:t>
              </a:r>
            </a:p>
          </p:txBody>
        </p:sp>
        <p:sp>
          <p:nvSpPr>
            <p:cNvPr id="35" name="TextBox 34"/>
            <p:cNvSpPr txBox="1"/>
            <p:nvPr/>
          </p:nvSpPr>
          <p:spPr>
            <a:xfrm>
              <a:off x="777696" y="1146418"/>
              <a:ext cx="153849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schemeClr val="tx1">
                      <a:lumMod val="75000"/>
                      <a:lumOff val="25000"/>
                    </a:schemeClr>
                  </a:solidFill>
                  <a:effectLst/>
                  <a:uLnTx/>
                  <a:uFillTx/>
                  <a:latin typeface="Calibri" panose="020F0502020204030204" pitchFamily="34" charset="0"/>
                </a:rPr>
                <a:t>Satellite Radar</a:t>
              </a:r>
            </a:p>
          </p:txBody>
        </p:sp>
        <p:sp>
          <p:nvSpPr>
            <p:cNvPr id="36" name="TextBox 35"/>
            <p:cNvSpPr txBox="1"/>
            <p:nvPr/>
          </p:nvSpPr>
          <p:spPr>
            <a:xfrm>
              <a:off x="912713" y="3236504"/>
              <a:ext cx="149912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Calibri" panose="020F0502020204030204" pitchFamily="34" charset="0"/>
                </a:rPr>
                <a:t>Ground Radar</a:t>
              </a:r>
            </a:p>
          </p:txBody>
        </p:sp>
        <p:sp>
          <p:nvSpPr>
            <p:cNvPr id="46" name="TextBox 45"/>
            <p:cNvSpPr txBox="1"/>
            <p:nvPr/>
          </p:nvSpPr>
          <p:spPr>
            <a:xfrm>
              <a:off x="6049824" y="2497840"/>
              <a:ext cx="1271705"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Calibri" panose="020F0502020204030204" pitchFamily="34" charset="0"/>
                </a:rPr>
                <a:t>Ground Weather Station</a:t>
              </a:r>
            </a:p>
          </p:txBody>
        </p:sp>
      </p:grpSp>
      <p:sp>
        <p:nvSpPr>
          <p:cNvPr id="6" name="TextBox 5">
            <a:extLst>
              <a:ext uri="{FF2B5EF4-FFF2-40B4-BE49-F238E27FC236}">
                <a16:creationId xmlns:a16="http://schemas.microsoft.com/office/drawing/2014/main" id="{1EFA6EB4-A46D-45B2-BB40-C1BEE27DA4C1}"/>
              </a:ext>
            </a:extLst>
          </p:cNvPr>
          <p:cNvSpPr txBox="1"/>
          <p:nvPr/>
        </p:nvSpPr>
        <p:spPr>
          <a:xfrm>
            <a:off x="8388270" y="5170810"/>
            <a:ext cx="3625267" cy="1477328"/>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dirty="0"/>
              <a:t>1.5 million Virtual Met Stations</a:t>
            </a:r>
          </a:p>
          <a:p>
            <a:pPr marL="285750" indent="-285750">
              <a:buFont typeface="Arial" panose="020B0604020202020204" pitchFamily="34" charset="0"/>
              <a:buChar char="•"/>
            </a:pPr>
            <a:r>
              <a:rPr lang="en-US" dirty="0"/>
              <a:t>Every 9 km across the terrestrial surface of the earth</a:t>
            </a:r>
          </a:p>
          <a:p>
            <a:pPr marL="285750" indent="-285750">
              <a:buFont typeface="Arial" panose="020B0604020202020204" pitchFamily="34" charset="0"/>
              <a:buChar char="•"/>
            </a:pPr>
            <a:r>
              <a:rPr lang="en-US" dirty="0"/>
              <a:t>7 billion data points updated every 6 hours</a:t>
            </a:r>
          </a:p>
        </p:txBody>
      </p:sp>
      <p:pic>
        <p:nvPicPr>
          <p:cNvPr id="33" name="Picture 32">
            <a:extLst>
              <a:ext uri="{FF2B5EF4-FFF2-40B4-BE49-F238E27FC236}">
                <a16:creationId xmlns:a16="http://schemas.microsoft.com/office/drawing/2014/main" id="{C8B9AC8B-497E-4D05-ADEC-14257A112D9E}"/>
              </a:ext>
            </a:extLst>
          </p:cNvPr>
          <p:cNvPicPr>
            <a:picLocks noChangeAspect="1"/>
          </p:cNvPicPr>
          <p:nvPr/>
        </p:nvPicPr>
        <p:blipFill>
          <a:blip r:embed="rId9"/>
          <a:stretch>
            <a:fillRect/>
          </a:stretch>
        </p:blipFill>
        <p:spPr>
          <a:xfrm>
            <a:off x="11156834" y="6297105"/>
            <a:ext cx="807678" cy="346692"/>
          </a:xfrm>
          <a:prstGeom prst="rect">
            <a:avLst/>
          </a:prstGeom>
        </p:spPr>
      </p:pic>
      <p:sp>
        <p:nvSpPr>
          <p:cNvPr id="38" name="Subtitle 2">
            <a:extLst>
              <a:ext uri="{FF2B5EF4-FFF2-40B4-BE49-F238E27FC236}">
                <a16:creationId xmlns:a16="http://schemas.microsoft.com/office/drawing/2014/main" id="{0832BBAC-229C-4029-83F3-03BDB994D144}"/>
              </a:ext>
            </a:extLst>
          </p:cNvPr>
          <p:cNvSpPr txBox="1">
            <a:spLocks/>
          </p:cNvSpPr>
          <p:nvPr/>
        </p:nvSpPr>
        <p:spPr>
          <a:xfrm>
            <a:off x="957118" y="962203"/>
            <a:ext cx="10496534" cy="4818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i="1" dirty="0">
                <a:latin typeface="+mj-lt"/>
              </a:rPr>
              <a:t>Providing agricultural intelligence for the World Bank Group and Partners</a:t>
            </a:r>
          </a:p>
        </p:txBody>
      </p:sp>
    </p:spTree>
    <p:extLst>
      <p:ext uri="{BB962C8B-B14F-4D97-AF65-F5344CB8AC3E}">
        <p14:creationId xmlns:p14="http://schemas.microsoft.com/office/powerpoint/2010/main" val="828509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667</Words>
  <Application>Microsoft Office PowerPoint</Application>
  <PresentationFormat>Widescreen</PresentationFormat>
  <Paragraphs>87</Paragraphs>
  <Slides>12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Unicode</vt:lpstr>
      <vt:lpstr>Calibri</vt:lpstr>
      <vt:lpstr>Calibri Light</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Examples from World Bank Projects</vt:lpstr>
      <vt:lpstr>PowerPoint Presentation</vt:lpstr>
      <vt:lpstr>The WBG Ag Observatory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I. Klytchnikova</dc:creator>
  <cp:lastModifiedBy>Irina I. Klytchnikova</cp:lastModifiedBy>
  <cp:revision>67</cp:revision>
  <cp:lastPrinted>2018-06-29T21:28:53Z</cp:lastPrinted>
  <dcterms:created xsi:type="dcterms:W3CDTF">2018-06-27T21:12:04Z</dcterms:created>
  <dcterms:modified xsi:type="dcterms:W3CDTF">2019-03-22T02:47:14Z</dcterms:modified>
</cp:coreProperties>
</file>