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313" r:id="rId2"/>
    <p:sldId id="262" r:id="rId3"/>
    <p:sldId id="265" r:id="rId4"/>
    <p:sldId id="266" r:id="rId5"/>
    <p:sldId id="267" r:id="rId6"/>
    <p:sldId id="269" r:id="rId7"/>
    <p:sldId id="270" r:id="rId8"/>
    <p:sldId id="264" r:id="rId9"/>
    <p:sldId id="263" r:id="rId10"/>
    <p:sldId id="314" r:id="rId11"/>
    <p:sldId id="315" r:id="rId12"/>
  </p:sldIdLst>
  <p:sldSz cx="9144000" cy="6858000" type="screen4x3"/>
  <p:notesSz cx="7053263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CC99"/>
    <a:srgbClr val="FF66FF"/>
    <a:srgbClr val="FF00FF"/>
    <a:srgbClr val="FFCC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465138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738" y="0"/>
            <a:ext cx="3055937" cy="465138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5B89E5B-C3ED-4C6E-84EF-C362FF78C202}" type="datetimeFigureOut">
              <a:rPr lang="en-US"/>
              <a:pPr>
                <a:defRPr/>
              </a:pPr>
              <a:t>5/25/2021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4850" y="4421188"/>
            <a:ext cx="5643563" cy="4189412"/>
          </a:xfrm>
          <a:prstGeom prst="rect">
            <a:avLst/>
          </a:prstGeom>
        </p:spPr>
        <p:txBody>
          <a:bodyPr vert="horz" lIns="93497" tIns="46749" rIns="93497" bIns="4674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55938" cy="465138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738" y="8842375"/>
            <a:ext cx="3055937" cy="465138"/>
          </a:xfrm>
          <a:prstGeom prst="rect">
            <a:avLst/>
          </a:prstGeom>
        </p:spPr>
        <p:txBody>
          <a:bodyPr vert="horz" wrap="square" lIns="93497" tIns="46749" rIns="93497" bIns="4674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E0FFACA-A50B-425D-A32C-4318BD89D0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60262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051D63C-C03E-4A66-9214-4D6FDA4038C3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01126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A78FA14-C8D9-4079-A86E-184764A32E46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9995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EDDF2C1-58F1-40ED-956F-4BC0983C0E10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29585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9F8B488-A7EB-4C33-8E1E-AACFD1A141B0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97121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4341FEF-82EA-4957-ADBE-096ED6735050}" type="slidenum">
              <a:rPr lang="en-US" altLang="en-US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75221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BC7238E-ECC7-402A-B192-F1D029884F6A}" type="slidenum">
              <a:rPr lang="en-US" altLang="en-US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66806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3612FD6-5345-4894-B722-6428BCA4DED7}" type="slidenum">
              <a:rPr lang="en-US" altLang="en-US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79176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03960D8-53AB-4311-9C0A-BD817365E759}" type="slidenum">
              <a:rPr lang="en-US" altLang="en-US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4912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/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1EE00-EB27-4A93-967B-C218713657A8}" type="datetimeFigureOut">
              <a:rPr lang="en-US"/>
              <a:pPr>
                <a:defRPr/>
              </a:pPr>
              <a:t>5/25/2021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3AA4009-7345-4F96-B5EF-9A449FD291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7993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6D41C-F84A-4E02-AFF0-83178D4F9861}" type="datetimeFigureOut">
              <a:rPr lang="en-US"/>
              <a:pPr>
                <a:defRPr/>
              </a:pPr>
              <a:t>5/25/2021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BC4EDF9-7C67-40BF-9FAC-84E0187336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5096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4055D-B185-4527-A263-1372218B3C28}" type="datetimeFigureOut">
              <a:rPr lang="en-US"/>
              <a:pPr>
                <a:defRPr/>
              </a:pPr>
              <a:t>5/25/2021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51F58C1-A579-4BC3-8387-556BB30AD7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67027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38188" y="887413"/>
            <a:ext cx="546100" cy="585787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 sz="8000" dirty="0">
                <a:effectLst/>
              </a:rPr>
              <a:t>“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850188" y="3119438"/>
            <a:ext cx="554037" cy="585787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>
              <a:defRPr/>
            </a:pPr>
            <a:r>
              <a:rPr lang="en-US" sz="8000" dirty="0"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/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2C883-6C6E-474A-922E-7B13718C7ED7}" type="datetimeFigureOut">
              <a:rPr lang="en-US"/>
              <a:pPr>
                <a:defRPr/>
              </a:pPr>
              <a:t>5/25/2021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D81366F-B5B7-4569-9320-2EB2EA9EA2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73140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07B9B-DFD4-40B9-A01C-F55EB09619F5}" type="datetimeFigureOut">
              <a:rPr lang="en-US"/>
              <a:pPr>
                <a:defRPr/>
              </a:pPr>
              <a:t>5/25/2021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5B1E37F-0C31-493E-82B2-3527B57552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03493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Date Placeholder 2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991D6-AAF6-4B33-8CB1-A662FD5463E8}" type="datetimeFigureOut">
              <a:rPr lang="en-US"/>
              <a:pPr>
                <a:defRPr/>
              </a:pPr>
              <a:t>5/25/2021</a:t>
            </a:fld>
            <a:endParaRPr lang="en-US"/>
          </a:p>
        </p:txBody>
      </p:sp>
      <p:sp>
        <p:nvSpPr>
          <p:cNvPr id="16" name="Footer Placeholder 3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4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A685487-A840-4FF2-BFEA-7C19BBFAC5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9685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Date Placeholder 2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DDD7D-E13D-4FE8-9500-39E02DBDD16A}" type="datetimeFigureOut">
              <a:rPr lang="en-US"/>
              <a:pPr>
                <a:defRPr/>
              </a:pPr>
              <a:t>5/25/2021</a:t>
            </a:fld>
            <a:endParaRPr lang="en-US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4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840A770-30A4-4717-8419-C7D07D1FC3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26254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4E66B-B266-4DAB-835D-796ED09E2E27}" type="datetimeFigureOut">
              <a:rPr lang="en-US"/>
              <a:pPr>
                <a:defRPr/>
              </a:pPr>
              <a:t>5/25/2021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24A457A-AA98-4A38-AF94-04C9C67C03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9030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91BB8-FB3D-425F-B640-0BDFAFEF8146}" type="datetimeFigureOut">
              <a:rPr lang="en-US"/>
              <a:pPr>
                <a:defRPr/>
              </a:pPr>
              <a:t>5/25/2021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0D23EA2-7D3B-4849-9DD8-CD17DB9BD9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8636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D4998-918C-4558-83D5-878D3B78ECF6}" type="datetimeFigureOut">
              <a:rPr lang="en-US"/>
              <a:pPr>
                <a:defRPr/>
              </a:pPr>
              <a:t>5/25/2021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7628956-DF82-4ED0-B957-C2EEDBE826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7697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B8793-D8ED-492F-AD39-9D93B4ECF690}" type="datetimeFigureOut">
              <a:rPr lang="en-US"/>
              <a:pPr>
                <a:defRPr/>
              </a:pPr>
              <a:t>5/25/2021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C0F6415-D238-44FC-977D-F1E34736A6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8632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A8DC1-443E-47C0-82FB-9CF94D21D599}" type="datetimeFigureOut">
              <a:rPr lang="en-US"/>
              <a:pPr>
                <a:defRPr/>
              </a:pPr>
              <a:t>5/25/2021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702BEB4-DB5D-4467-8866-EC31C81633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4124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34B2F-91FB-45A3-893D-0DEE64FB96A1}" type="datetimeFigureOut">
              <a:rPr lang="en-US"/>
              <a:pPr>
                <a:defRPr/>
              </a:pPr>
              <a:t>5/25/2021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677E049-705D-4E2D-A53B-90741F2399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9009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AA41-8BDF-4397-BCE3-C95859249ED0}" type="datetimeFigureOut">
              <a:rPr lang="en-US"/>
              <a:pPr>
                <a:defRPr/>
              </a:pPr>
              <a:t>5/25/2021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8694D4C-FBD3-4580-8C8A-444EC492D7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7673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CA244-BEA7-4C87-886F-E0CD12F6B73A}" type="datetimeFigureOut">
              <a:rPr lang="en-US"/>
              <a:pPr>
                <a:defRPr/>
              </a:pPr>
              <a:t>5/25/2021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D555855-E614-4248-9D45-A7AECB9D88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6573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424F2-AA98-4692-9195-E9A0B484EEC2}" type="datetimeFigureOut">
              <a:rPr lang="en-US"/>
              <a:pPr>
                <a:defRPr/>
              </a:pPr>
              <a:t>5/25/2021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AA8D67E-8589-4268-968A-C15652CC4C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6663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E808A-2E18-44E5-8DEC-77BF5FC89CFD}" type="datetimeFigureOut">
              <a:rPr lang="en-US"/>
              <a:pPr>
                <a:defRPr/>
              </a:pPr>
              <a:t>5/25/2021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B0D8915-B9F7-4E5E-A15F-3581AC61FF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7737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/>
            </a:gs>
            <a:gs pos="100000">
              <a:srgbClr val="B8B8B8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619125"/>
            <a:ext cx="7772400" cy="1595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366963"/>
            <a:ext cx="7772400" cy="3424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450" y="58832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A2A884A-1D1E-4BED-8DB6-5914902C51F2}" type="datetimeFigureOut">
              <a:rPr lang="en-US"/>
              <a:pPr>
                <a:defRPr/>
              </a:pPr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83275"/>
            <a:ext cx="5003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113" y="5883275"/>
            <a:ext cx="57308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FFEAC43C-7F60-4412-9E10-782A44E4FD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  <p:sldLayoutId id="2147483808" r:id="rId12"/>
    <p:sldLayoutId id="2147483809" r:id="rId13"/>
    <p:sldLayoutId id="2147483810" r:id="rId14"/>
    <p:sldLayoutId id="2147483811" r:id="rId15"/>
    <p:sldLayoutId id="2147483812" r:id="rId16"/>
    <p:sldLayoutId id="2147483813" r:id="rId17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anose="020B0602020104020603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anose="020B0602020104020603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anose="020B0602020104020603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anose="020B0602020104020603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anose="020B0602020104020603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anose="020B0602020104020603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anose="020B0602020104020603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anose="020B0602020104020603" pitchFamily="34" charset="0"/>
        </a:defRPr>
      </a:lvl9pPr>
    </p:titleStyle>
    <p:bodyStyle>
      <a:lvl1pPr marL="228600" indent="-228600" algn="l" rtl="0" eaLnBrk="0" fontAlgn="base" hangingPunct="0">
        <a:lnSpc>
          <a:spcPct val="120000"/>
        </a:lnSpc>
        <a:spcBef>
          <a:spcPts val="1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2000" kern="1200" cap="all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kern="1200" cap="all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1600" kern="1200" cap="all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1400" kern="1200" cap="all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1400" kern="1200" cap="all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ctrTitle"/>
          </p:nvPr>
        </p:nvSpPr>
        <p:spPr>
          <a:xfrm>
            <a:off x="-63500" y="1066800"/>
            <a:ext cx="9220200" cy="5791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altLang="en-US" sz="4400" b="1" dirty="0">
                <a:latin typeface="Arial Narrow" panose="020B0606020202030204" pitchFamily="34" charset="0"/>
              </a:rPr>
              <a:t>CURRENT STATUS AND PROBLEMS AFFECTING AGRICULTURAL RESEARCH IN BURUNDI </a:t>
            </a:r>
            <a:r>
              <a:rPr lang="fr-FR" altLang="en-US" sz="4400" b="1" dirty="0" smtClean="0">
                <a:latin typeface="Arial Narrow" panose="020B0606020202030204" pitchFamily="34" charset="0"/>
              </a:rPr>
              <a:t/>
            </a:r>
            <a:br>
              <a:rPr lang="fr-FR" altLang="en-US" sz="4400" b="1" dirty="0" smtClean="0">
                <a:latin typeface="Arial Narrow" panose="020B0606020202030204" pitchFamily="34" charset="0"/>
              </a:rPr>
            </a:br>
            <a:r>
              <a:rPr lang="fr-FR" altLang="en-US" sz="4400" b="1" dirty="0">
                <a:latin typeface="Arial Narrow" panose="020B0606020202030204" pitchFamily="34" charset="0"/>
              </a:rPr>
              <a:t/>
            </a:r>
            <a:br>
              <a:rPr lang="fr-FR" altLang="en-US" sz="4400" b="1" dirty="0">
                <a:latin typeface="Arial Narrow" panose="020B0606020202030204" pitchFamily="34" charset="0"/>
              </a:rPr>
            </a:br>
            <a:r>
              <a:rPr lang="en-US" altLang="en-US" sz="4400" b="1" dirty="0">
                <a:latin typeface="Arial Narrow" panose="020B0606020202030204" pitchFamily="34" charset="0"/>
              </a:rPr>
              <a:t>INSTITUTE OF AGRONOMIC SCIENCES OF </a:t>
            </a:r>
            <a:r>
              <a:rPr lang="en-US" altLang="en-US" sz="4400" b="1" dirty="0" smtClean="0">
                <a:latin typeface="Arial Narrow" panose="020B0606020202030204" pitchFamily="34" charset="0"/>
              </a:rPr>
              <a:t>BURUNDI </a:t>
            </a:r>
            <a:r>
              <a:rPr lang="fr-FR" altLang="en-US" sz="4400" b="1" dirty="0" smtClean="0">
                <a:latin typeface="Arial Narrow" panose="020B0606020202030204" pitchFamily="34" charset="0"/>
              </a:rPr>
              <a:t>(ISABU</a:t>
            </a:r>
            <a:r>
              <a:rPr lang="fr-FR" altLang="en-US" sz="4400" b="1" dirty="0">
                <a:latin typeface="Arial Narrow" panose="020B0606020202030204" pitchFamily="34" charset="0"/>
              </a:rPr>
              <a:t>)</a:t>
            </a:r>
            <a:br>
              <a:rPr lang="fr-FR" altLang="en-US" sz="4400" b="1" dirty="0">
                <a:latin typeface="Arial Narrow" panose="020B0606020202030204" pitchFamily="34" charset="0"/>
              </a:rPr>
            </a:br>
            <a:r>
              <a:rPr lang="fr-FR" altLang="en-US" sz="4400" b="1" dirty="0" smtClean="0">
                <a:latin typeface="Arial Narrow" panose="020B0606020202030204" pitchFamily="34" charset="0"/>
              </a:rPr>
              <a:t/>
            </a:r>
            <a:br>
              <a:rPr lang="fr-FR" altLang="en-US" sz="4400" b="1" dirty="0" smtClean="0">
                <a:latin typeface="Arial Narrow" panose="020B0606020202030204" pitchFamily="34" charset="0"/>
              </a:rPr>
            </a:br>
            <a:endParaRPr lang="en-US" altLang="en-US" sz="4000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 txBox="1">
            <a:spLocks/>
          </p:cNvSpPr>
          <p:nvPr/>
        </p:nvSpPr>
        <p:spPr>
          <a:xfrm>
            <a:off x="228600" y="1066800"/>
            <a:ext cx="8686800" cy="5638800"/>
          </a:xfrm>
          <a:prstGeom prst="rect">
            <a:avLst/>
          </a:prstGeom>
          <a:ln>
            <a:solidFill>
              <a:srgbClr val="FF00FF"/>
            </a:solidFill>
          </a:ln>
        </p:spPr>
        <p:txBody>
          <a:bodyPr>
            <a:normAutofit/>
          </a:bodyPr>
          <a:lstStyle/>
          <a:p>
            <a:pPr lvl="1" indent="-457200" algn="just" eaLnBrk="1" fontAlgn="auto" hangingPunct="1">
              <a:spcBef>
                <a:spcPct val="2000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fr-FR" sz="2800" dirty="0">
              <a:latin typeface="Arial Narrow" panose="020B0606020202030204" pitchFamily="34" charset="0"/>
              <a:cs typeface="+mn-cs"/>
            </a:endParaRPr>
          </a:p>
          <a:p>
            <a:pPr marL="0" lvl="1" algn="just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800" dirty="0">
                <a:latin typeface="Arial Narrow" panose="020B0606020202030204" pitchFamily="34" charset="0"/>
                <a:cs typeface="+mn-cs"/>
              </a:rPr>
              <a:t>5. Low level of understanding of the concept of "research" by policy makers,</a:t>
            </a:r>
          </a:p>
          <a:p>
            <a:pPr marL="0" lvl="1" algn="just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800" dirty="0">
                <a:latin typeface="Arial Narrow" panose="020B0606020202030204" pitchFamily="34" charset="0"/>
                <a:cs typeface="+mn-cs"/>
              </a:rPr>
              <a:t>6. An imbalance in </a:t>
            </a:r>
            <a:r>
              <a:rPr lang="en-US" sz="2800" dirty="0" smtClean="0">
                <a:latin typeface="Arial Narrow" panose="020B0606020202030204" pitchFamily="34" charset="0"/>
                <a:cs typeface="+mn-cs"/>
              </a:rPr>
              <a:t>salaries </a:t>
            </a:r>
            <a:r>
              <a:rPr lang="en-US" sz="2800" dirty="0">
                <a:latin typeface="Arial Narrow" panose="020B0606020202030204" pitchFamily="34" charset="0"/>
                <a:cs typeface="+mn-cs"/>
              </a:rPr>
              <a:t>between research institutions which often leads to the instability of human resources,</a:t>
            </a:r>
          </a:p>
          <a:p>
            <a:pPr marL="0" lvl="1" algn="just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800" dirty="0">
                <a:latin typeface="Arial Narrow" panose="020B0606020202030204" pitchFamily="34" charset="0"/>
                <a:cs typeface="+mn-cs"/>
              </a:rPr>
              <a:t>7. Low scientific diversity: Several areas of research do not have specialist researchers. (Livestock, industrial crops, horticulture, laboratories, Processing etc.).</a:t>
            </a:r>
          </a:p>
          <a:p>
            <a:pPr marL="0" lvl="1" algn="just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800" dirty="0">
                <a:latin typeface="Arial Narrow" panose="020B0606020202030204" pitchFamily="34" charset="0"/>
                <a:cs typeface="+mn-cs"/>
              </a:rPr>
              <a:t>8. Lack of control of climate change (irrigation system, greenhouse agriculture, food conservation, etc.)</a:t>
            </a:r>
            <a:endParaRPr lang="en-US" sz="2400" b="1" dirty="0">
              <a:latin typeface="Arial Narrow" panose="020B0606020202030204" pitchFamily="34" charset="0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8600" y="0"/>
            <a:ext cx="8686800" cy="990600"/>
          </a:xfrm>
          <a:prstGeom prst="rect">
            <a:avLst/>
          </a:prstGeom>
          <a:solidFill>
            <a:srgbClr val="00B050"/>
          </a:solidFill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fr-FR" sz="3200" b="1" dirty="0" smtClean="0">
                <a:solidFill>
                  <a:srgbClr val="FFFF00"/>
                </a:solidFill>
                <a:latin typeface="Arial Narrow" panose="020B0606020202030204" pitchFamily="34" charset="0"/>
                <a:ea typeface="+mj-ea"/>
                <a:cs typeface="Times New Roman" pitchFamily="18" charset="0"/>
              </a:rPr>
              <a:t>Constraints/challenges </a:t>
            </a:r>
            <a:r>
              <a:rPr lang="en-US" altLang="fr-FR" sz="3200" b="1" dirty="0">
                <a:solidFill>
                  <a:srgbClr val="FFFF00"/>
                </a:solidFill>
                <a:latin typeface="Arial Narrow" panose="020B0606020202030204" pitchFamily="34" charset="0"/>
                <a:ea typeface="+mj-ea"/>
                <a:cs typeface="Times New Roman" pitchFamily="18" charset="0"/>
              </a:rPr>
              <a:t>of agricultural research in Burundi</a:t>
            </a:r>
            <a:r>
              <a:rPr lang="fr-FR" altLang="fr-FR" sz="3200" b="1" dirty="0" smtClean="0">
                <a:solidFill>
                  <a:srgbClr val="FFFF00"/>
                </a:solidFill>
                <a:latin typeface="Arial Narrow" panose="020B0606020202030204" pitchFamily="34" charset="0"/>
                <a:ea typeface="+mj-ea"/>
                <a:cs typeface="Times New Roman" pitchFamily="18" charset="0"/>
              </a:rPr>
              <a:t>  </a:t>
            </a:r>
            <a:endParaRPr lang="fr-FR" altLang="fr-FR" sz="3200" b="1" dirty="0">
              <a:solidFill>
                <a:srgbClr val="FFFF00"/>
              </a:solidFill>
              <a:latin typeface="Arial Narrow" panose="020B0606020202030204" pitchFamily="34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 txBox="1">
            <a:spLocks/>
          </p:cNvSpPr>
          <p:nvPr/>
        </p:nvSpPr>
        <p:spPr>
          <a:xfrm>
            <a:off x="228600" y="1066800"/>
            <a:ext cx="8686800" cy="5638800"/>
          </a:xfrm>
          <a:prstGeom prst="rect">
            <a:avLst/>
          </a:prstGeom>
          <a:ln>
            <a:solidFill>
              <a:srgbClr val="FF00FF"/>
            </a:solidFill>
          </a:ln>
        </p:spPr>
        <p:txBody>
          <a:bodyPr>
            <a:normAutofit/>
          </a:bodyPr>
          <a:lstStyle/>
          <a:p>
            <a:pPr lvl="1" indent="-457200" algn="just" eaLnBrk="1" fontAlgn="auto" hangingPunct="1">
              <a:spcBef>
                <a:spcPct val="2000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fr-FR" sz="2800" dirty="0">
              <a:latin typeface="Arial Narrow" panose="020B0606020202030204" pitchFamily="34" charset="0"/>
              <a:cs typeface="+mn-cs"/>
            </a:endParaRPr>
          </a:p>
          <a:p>
            <a:pPr marL="514350" lvl="1" indent="-514350" algn="just" eaLnBrk="1" fontAlgn="auto" hangingPunct="1">
              <a:spcBef>
                <a:spcPct val="2000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800" dirty="0">
                <a:latin typeface="Arial Narrow" panose="020B0606020202030204" pitchFamily="34" charset="0"/>
                <a:cs typeface="+mn-cs"/>
              </a:rPr>
              <a:t>Establish a national strategy for training and rational management of human resources by priority area (UNIVERSITY)</a:t>
            </a:r>
          </a:p>
          <a:p>
            <a:pPr marL="514350" lvl="1" indent="-514350" algn="just" eaLnBrk="1" fontAlgn="auto" hangingPunct="1">
              <a:spcBef>
                <a:spcPct val="2000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800" dirty="0">
                <a:latin typeface="Arial Narrow" panose="020B0606020202030204" pitchFamily="34" charset="0"/>
                <a:cs typeface="+mn-cs"/>
              </a:rPr>
              <a:t>Review financial system by priority (GOVERNMENT)</a:t>
            </a:r>
          </a:p>
          <a:p>
            <a:pPr marL="514350" lvl="1" indent="-514350" algn="just" eaLnBrk="1" fontAlgn="auto" hangingPunct="1">
              <a:spcBef>
                <a:spcPct val="2000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800" dirty="0">
                <a:latin typeface="Arial Narrow" panose="020B0606020202030204" pitchFamily="34" charset="0"/>
                <a:cs typeface="+mn-cs"/>
              </a:rPr>
              <a:t>Put in place strategies to circumvent climate change (ALL)</a:t>
            </a:r>
          </a:p>
          <a:p>
            <a:pPr marL="514350" lvl="1" indent="-514350" algn="just" eaLnBrk="1" fontAlgn="auto" hangingPunct="1">
              <a:spcBef>
                <a:spcPct val="2000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800" dirty="0">
                <a:latin typeface="Arial Narrow" panose="020B0606020202030204" pitchFamily="34" charset="0"/>
                <a:cs typeface="+mn-cs"/>
              </a:rPr>
              <a:t>Identify priority research areas (RESEARCH INSTITUTES)</a:t>
            </a:r>
          </a:p>
          <a:p>
            <a:pPr marL="514350" lvl="1" indent="-514350" algn="just" eaLnBrk="1" fontAlgn="auto" hangingPunct="1">
              <a:spcBef>
                <a:spcPct val="2000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800" dirty="0">
                <a:latin typeface="Arial Narrow" panose="020B0606020202030204" pitchFamily="34" charset="0"/>
                <a:cs typeface="+mn-cs"/>
              </a:rPr>
              <a:t>Evolve towards market agriculture </a:t>
            </a:r>
            <a:r>
              <a:rPr lang="en-US" sz="2800" dirty="0" smtClean="0">
                <a:latin typeface="Arial Narrow" panose="020B0606020202030204" pitchFamily="34" charset="0"/>
                <a:cs typeface="+mn-cs"/>
              </a:rPr>
              <a:t>(mindset change )</a:t>
            </a:r>
            <a:endParaRPr lang="en-US" sz="2400" b="1" dirty="0">
              <a:latin typeface="Arial Narrow" panose="020B0606020202030204" pitchFamily="34" charset="0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8600" y="0"/>
            <a:ext cx="8686800" cy="990600"/>
          </a:xfrm>
          <a:prstGeom prst="rect">
            <a:avLst/>
          </a:prstGeom>
          <a:solidFill>
            <a:srgbClr val="00B050"/>
          </a:solidFill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altLang="fr-FR" sz="3200" b="1" dirty="0" err="1">
                <a:solidFill>
                  <a:srgbClr val="FFFF00"/>
                </a:solidFill>
                <a:latin typeface="Arial Narrow" panose="020B0606020202030204" pitchFamily="34" charset="0"/>
                <a:ea typeface="+mj-ea"/>
                <a:cs typeface="Times New Roman" pitchFamily="18" charset="0"/>
              </a:rPr>
              <a:t>What</a:t>
            </a:r>
            <a:r>
              <a:rPr lang="fr-FR" altLang="fr-FR" sz="3200" b="1" dirty="0">
                <a:solidFill>
                  <a:srgbClr val="FFFF00"/>
                </a:solidFill>
                <a:latin typeface="Arial Narrow" panose="020B0606020202030204" pitchFamily="34" charset="0"/>
                <a:ea typeface="+mj-ea"/>
                <a:cs typeface="Times New Roman" pitchFamily="18" charset="0"/>
              </a:rPr>
              <a:t> to do  </a:t>
            </a: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3"/>
          <p:cNvSpPr txBox="1">
            <a:spLocks/>
          </p:cNvSpPr>
          <p:nvPr/>
        </p:nvSpPr>
        <p:spPr bwMode="auto">
          <a:xfrm>
            <a:off x="219075" y="869950"/>
            <a:ext cx="8686800" cy="5988050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indent="-4572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indent="-4572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lvl="1" eaLnBrk="1" hangingPunct="1">
              <a:lnSpc>
                <a:spcPct val="100000"/>
              </a:lnSpc>
              <a:spcBef>
                <a:spcPct val="20000"/>
              </a:spcBef>
              <a:buClrTx/>
              <a:buFont typeface="+mj-lt"/>
              <a:buAutoNum type="arabicPeriod"/>
            </a:pPr>
            <a:r>
              <a:rPr lang="fr-FR" altLang="en-US" sz="2400" b="1" dirty="0" smtClean="0">
                <a:latin typeface="Arial Narrow" panose="020B0606020202030204" pitchFamily="34" charset="0"/>
              </a:rPr>
              <a:t>Agricultural </a:t>
            </a:r>
            <a:r>
              <a:rPr lang="fr-FR" altLang="en-US" sz="2400" b="1" dirty="0" err="1">
                <a:latin typeface="Arial Narrow" panose="020B0606020202030204" pitchFamily="34" charset="0"/>
              </a:rPr>
              <a:t>R</a:t>
            </a:r>
            <a:r>
              <a:rPr lang="fr-FR" altLang="en-US" sz="2400" b="1" dirty="0" err="1" smtClean="0">
                <a:latin typeface="Arial Narrow" panose="020B0606020202030204" pitchFamily="34" charset="0"/>
              </a:rPr>
              <a:t>esearch</a:t>
            </a:r>
            <a:r>
              <a:rPr lang="fr-FR" altLang="en-US" sz="2400" b="1" dirty="0" smtClean="0">
                <a:latin typeface="Arial Narrow" panose="020B0606020202030204" pitchFamily="34" charset="0"/>
              </a:rPr>
              <a:t> (Agri-</a:t>
            </a:r>
            <a:r>
              <a:rPr lang="fr-FR" altLang="en-US" sz="2400" b="1" dirty="0" err="1" smtClean="0">
                <a:latin typeface="Arial Narrow" panose="020B0606020202030204" pitchFamily="34" charset="0"/>
              </a:rPr>
              <a:t>breeding</a:t>
            </a:r>
            <a:r>
              <a:rPr lang="fr-FR" altLang="en-US" sz="2400" b="1" dirty="0" smtClean="0">
                <a:latin typeface="Arial Narrow" panose="020B0606020202030204" pitchFamily="34" charset="0"/>
              </a:rPr>
              <a:t>)</a:t>
            </a:r>
          </a:p>
          <a:p>
            <a:pPr lvl="2" eaLnBrk="1" hangingPunct="1">
              <a:lnSpc>
                <a:spcPct val="100000"/>
              </a:lnSpc>
              <a:spcBef>
                <a:spcPct val="20000"/>
              </a:spcBef>
              <a:buClrTx/>
              <a:buFont typeface="Courier New" panose="02070309020205020404" pitchFamily="49" charset="0"/>
              <a:buChar char="o"/>
            </a:pPr>
            <a:r>
              <a:rPr lang="fr-FR" altLang="en-US" sz="2200" dirty="0" smtClean="0">
                <a:latin typeface="Arial Narrow" panose="020B0606020202030204" pitchFamily="34" charset="0"/>
              </a:rPr>
              <a:t>ISABU (Institute of </a:t>
            </a:r>
            <a:r>
              <a:rPr lang="fr-FR" altLang="en-US" sz="2200" dirty="0" err="1" smtClean="0">
                <a:latin typeface="Arial Narrow" panose="020B0606020202030204" pitchFamily="34" charset="0"/>
              </a:rPr>
              <a:t>Agronomic</a:t>
            </a:r>
            <a:r>
              <a:rPr lang="fr-FR" altLang="en-US" sz="2200" dirty="0" smtClean="0">
                <a:latin typeface="Arial Narrow" panose="020B0606020202030204" pitchFamily="34" charset="0"/>
              </a:rPr>
              <a:t> Sciences of Burundi)</a:t>
            </a:r>
          </a:p>
          <a:p>
            <a:pPr lvl="2" eaLnBrk="1" hangingPunct="1">
              <a:lnSpc>
                <a:spcPct val="100000"/>
              </a:lnSpc>
              <a:spcBef>
                <a:spcPct val="20000"/>
              </a:spcBef>
              <a:buClrTx/>
              <a:buFont typeface="Courier New" panose="02070309020205020404" pitchFamily="49" charset="0"/>
              <a:buChar char="o"/>
            </a:pPr>
            <a:r>
              <a:rPr lang="fr-FR" altLang="en-US" sz="2400" dirty="0" smtClean="0">
                <a:latin typeface="Arial Narrow" panose="020B0606020202030204" pitchFamily="34" charset="0"/>
              </a:rPr>
              <a:t>IRAZ (</a:t>
            </a:r>
            <a:r>
              <a:rPr lang="fr-FR" altLang="en-US" sz="2400" dirty="0" err="1" smtClean="0">
                <a:latin typeface="Arial Narrow" panose="020B0606020202030204" pitchFamily="34" charset="0"/>
              </a:rPr>
              <a:t>Agronomic</a:t>
            </a:r>
            <a:r>
              <a:rPr lang="fr-FR" altLang="en-US" sz="2400" dirty="0" smtClean="0">
                <a:latin typeface="Arial Narrow" panose="020B0606020202030204" pitchFamily="34" charset="0"/>
              </a:rPr>
              <a:t> and </a:t>
            </a:r>
            <a:r>
              <a:rPr lang="fr-FR" altLang="en-US" sz="2400" dirty="0" err="1" smtClean="0">
                <a:latin typeface="Arial Narrow" panose="020B0606020202030204" pitchFamily="34" charset="0"/>
              </a:rPr>
              <a:t>Zootechnical</a:t>
            </a:r>
            <a:r>
              <a:rPr lang="fr-FR" altLang="en-US" sz="2400" dirty="0" smtClean="0">
                <a:latin typeface="Arial Narrow" panose="020B0606020202030204" pitchFamily="34" charset="0"/>
              </a:rPr>
              <a:t> </a:t>
            </a:r>
            <a:r>
              <a:rPr lang="fr-FR" altLang="en-US" sz="2400" dirty="0" err="1" smtClean="0">
                <a:latin typeface="Arial Narrow" panose="020B0606020202030204" pitchFamily="34" charset="0"/>
              </a:rPr>
              <a:t>Research</a:t>
            </a:r>
            <a:r>
              <a:rPr lang="fr-FR" altLang="en-US" sz="2400" dirty="0" smtClean="0">
                <a:latin typeface="Arial Narrow" panose="020B0606020202030204" pitchFamily="34" charset="0"/>
              </a:rPr>
              <a:t> Institute)</a:t>
            </a:r>
          </a:p>
          <a:p>
            <a:pPr lvl="2" eaLnBrk="1" hangingPunct="1">
              <a:lnSpc>
                <a:spcPct val="100000"/>
              </a:lnSpc>
              <a:spcBef>
                <a:spcPct val="20000"/>
              </a:spcBef>
              <a:buClrTx/>
              <a:buFont typeface="Courier New" panose="02070309020205020404" pitchFamily="49" charset="0"/>
              <a:buChar char="o"/>
            </a:pPr>
            <a:r>
              <a:rPr lang="fr-FR" altLang="en-US" sz="2400" dirty="0" smtClean="0">
                <a:latin typeface="Arial Narrow" panose="020B0606020202030204" pitchFamily="34" charset="0"/>
              </a:rPr>
              <a:t>The </a:t>
            </a:r>
            <a:r>
              <a:rPr lang="fr-FR" altLang="en-US" sz="2400" dirty="0" err="1" smtClean="0">
                <a:latin typeface="Arial Narrow" panose="020B0606020202030204" pitchFamily="34" charset="0"/>
              </a:rPr>
              <a:t>faculties</a:t>
            </a:r>
            <a:r>
              <a:rPr lang="fr-FR" altLang="en-US" sz="2400" dirty="0" smtClean="0">
                <a:latin typeface="Arial Narrow" panose="020B0606020202030204" pitchFamily="34" charset="0"/>
              </a:rPr>
              <a:t> of agricultural sciences of </a:t>
            </a:r>
            <a:r>
              <a:rPr lang="fr-FR" altLang="en-US" sz="2400" dirty="0" err="1" smtClean="0">
                <a:latin typeface="Arial Narrow" panose="020B0606020202030204" pitchFamily="34" charset="0"/>
              </a:rPr>
              <a:t>university</a:t>
            </a:r>
            <a:r>
              <a:rPr lang="fr-FR" altLang="en-US" sz="2400" dirty="0" smtClean="0">
                <a:latin typeface="Arial Narrow" panose="020B0606020202030204" pitchFamily="34" charset="0"/>
              </a:rPr>
              <a:t> institutions (FABI, FACAGRO / NGOZI)</a:t>
            </a:r>
          </a:p>
          <a:p>
            <a:pPr lvl="2" eaLnBrk="1" hangingPunct="1">
              <a:lnSpc>
                <a:spcPct val="100000"/>
              </a:lnSpc>
              <a:spcBef>
                <a:spcPct val="20000"/>
              </a:spcBef>
              <a:buClrTx/>
              <a:buFont typeface="Courier New" panose="02070309020205020404" pitchFamily="49" charset="0"/>
              <a:buChar char="o"/>
            </a:pPr>
            <a:r>
              <a:rPr lang="fr-FR" altLang="en-US" sz="2400" dirty="0" smtClean="0">
                <a:latin typeface="Arial Narrow" panose="020B0606020202030204" pitchFamily="34" charset="0"/>
              </a:rPr>
              <a:t>The programs of </a:t>
            </a:r>
            <a:r>
              <a:rPr lang="fr-FR" altLang="en-US" sz="2400" dirty="0" err="1" smtClean="0">
                <a:latin typeface="Arial Narrow" panose="020B0606020202030204" pitchFamily="34" charset="0"/>
              </a:rPr>
              <a:t>CGIARs</a:t>
            </a:r>
            <a:r>
              <a:rPr lang="fr-FR" altLang="en-US" sz="2400" dirty="0" smtClean="0">
                <a:latin typeface="Arial Narrow" panose="020B0606020202030204" pitchFamily="34" charset="0"/>
              </a:rPr>
              <a:t> </a:t>
            </a:r>
            <a:r>
              <a:rPr lang="fr-FR" altLang="en-US" sz="2400" dirty="0" err="1" smtClean="0">
                <a:latin typeface="Arial Narrow" panose="020B0606020202030204" pitchFamily="34" charset="0"/>
              </a:rPr>
              <a:t>located</a:t>
            </a:r>
            <a:r>
              <a:rPr lang="fr-FR" altLang="en-US" sz="2400" dirty="0" smtClean="0">
                <a:latin typeface="Arial Narrow" panose="020B0606020202030204" pitchFamily="34" charset="0"/>
              </a:rPr>
              <a:t> in Burundi (IRRI, IITA, </a:t>
            </a:r>
            <a:r>
              <a:rPr lang="fr-FR" altLang="en-US" sz="2400" dirty="0" err="1" smtClean="0">
                <a:latin typeface="Arial Narrow" panose="020B0606020202030204" pitchFamily="34" charset="0"/>
              </a:rPr>
              <a:t>Bioversity</a:t>
            </a:r>
            <a:r>
              <a:rPr lang="fr-FR" altLang="en-US" sz="2400" dirty="0" smtClean="0">
                <a:latin typeface="Arial Narrow" panose="020B0606020202030204" pitchFamily="34" charset="0"/>
              </a:rPr>
              <a:t>, ILRI, etc.)</a:t>
            </a:r>
          </a:p>
          <a:p>
            <a:pPr lvl="1" eaLnBrk="1" hangingPunct="1">
              <a:lnSpc>
                <a:spcPct val="100000"/>
              </a:lnSpc>
              <a:spcBef>
                <a:spcPct val="20000"/>
              </a:spcBef>
              <a:buClrTx/>
              <a:buFont typeface="+mj-lt"/>
              <a:buAutoNum type="arabicPeriod"/>
            </a:pPr>
            <a:endParaRPr lang="fr-FR" altLang="en-US" sz="2400" b="1" dirty="0" smtClean="0">
              <a:latin typeface="Arial Narrow" panose="020B0606020202030204" pitchFamily="34" charset="0"/>
            </a:endParaRPr>
          </a:p>
          <a:p>
            <a:pPr lvl="1" eaLnBrk="1" hangingPunct="1">
              <a:lnSpc>
                <a:spcPct val="100000"/>
              </a:lnSpc>
              <a:spcBef>
                <a:spcPct val="20000"/>
              </a:spcBef>
              <a:buClrTx/>
              <a:buFont typeface="+mj-lt"/>
              <a:buAutoNum type="arabicPeriod"/>
            </a:pPr>
            <a:r>
              <a:rPr lang="fr-FR" altLang="en-US" sz="2400" b="1" dirty="0" smtClean="0">
                <a:latin typeface="Arial Narrow" panose="020B0606020202030204" pitchFamily="34" charset="0"/>
              </a:rPr>
              <a:t>Food Technology </a:t>
            </a:r>
            <a:r>
              <a:rPr lang="fr-FR" altLang="en-US" sz="2400" b="1" dirty="0" err="1">
                <a:latin typeface="Arial Narrow" panose="020B0606020202030204" pitchFamily="34" charset="0"/>
              </a:rPr>
              <a:t>R</a:t>
            </a:r>
            <a:r>
              <a:rPr lang="fr-FR" altLang="en-US" sz="2400" b="1" dirty="0" err="1" smtClean="0">
                <a:latin typeface="Arial Narrow" panose="020B0606020202030204" pitchFamily="34" charset="0"/>
              </a:rPr>
              <a:t>esearch</a:t>
            </a:r>
            <a:endParaRPr lang="fr-FR" altLang="en-US" sz="2400" b="1" dirty="0" smtClean="0">
              <a:latin typeface="Arial Narrow" panose="020B0606020202030204" pitchFamily="34" charset="0"/>
            </a:endParaRPr>
          </a:p>
          <a:p>
            <a:pPr lvl="2" eaLnBrk="1" hangingPunct="1">
              <a:lnSpc>
                <a:spcPct val="100000"/>
              </a:lnSpc>
              <a:spcBef>
                <a:spcPct val="20000"/>
              </a:spcBef>
              <a:buClrTx/>
              <a:buFont typeface="Courier New" panose="02070309020205020404" pitchFamily="49" charset="0"/>
              <a:buChar char="o"/>
            </a:pPr>
            <a:r>
              <a:rPr lang="fr-FR" altLang="en-US" sz="2200" dirty="0" smtClean="0">
                <a:latin typeface="Arial Narrow" panose="020B0606020202030204" pitchFamily="34" charset="0"/>
              </a:rPr>
              <a:t>CNTA (National Center for Food Technology)</a:t>
            </a:r>
          </a:p>
          <a:p>
            <a:pPr lvl="2" eaLnBrk="1" hangingPunct="1">
              <a:lnSpc>
                <a:spcPct val="100000"/>
              </a:lnSpc>
              <a:spcBef>
                <a:spcPct val="20000"/>
              </a:spcBef>
              <a:buClrTx/>
              <a:buFont typeface="Courier New" panose="02070309020205020404" pitchFamily="49" charset="0"/>
              <a:buChar char="o"/>
            </a:pPr>
            <a:r>
              <a:rPr lang="fr-FR" altLang="en-US" sz="2400" dirty="0" smtClean="0">
                <a:latin typeface="Arial Narrow" panose="020B0606020202030204" pitchFamily="34" charset="0"/>
              </a:rPr>
              <a:t>ISABU (PVPAE, </a:t>
            </a:r>
            <a:r>
              <a:rPr lang="fr-FR" altLang="en-US" sz="2400" dirty="0" err="1" smtClean="0">
                <a:latin typeface="Arial Narrow" panose="020B0606020202030204" pitchFamily="34" charset="0"/>
              </a:rPr>
              <a:t>embryonic</a:t>
            </a:r>
            <a:r>
              <a:rPr lang="fr-FR" altLang="en-US" sz="2400" dirty="0" smtClean="0">
                <a:latin typeface="Arial Narrow" panose="020B0606020202030204" pitchFamily="34" charset="0"/>
              </a:rPr>
              <a:t> stage)</a:t>
            </a:r>
          </a:p>
          <a:p>
            <a:pPr lvl="1" eaLnBrk="1" hangingPunct="1">
              <a:lnSpc>
                <a:spcPct val="100000"/>
              </a:lnSpc>
              <a:spcBef>
                <a:spcPct val="20000"/>
              </a:spcBef>
              <a:buClrTx/>
              <a:buFont typeface="+mj-lt"/>
              <a:buAutoNum type="arabicPeriod"/>
            </a:pPr>
            <a:endParaRPr lang="fr-FR" altLang="en-US" sz="2400" b="1" dirty="0" smtClean="0">
              <a:latin typeface="Arial Narrow" panose="020B0606020202030204" pitchFamily="34" charset="0"/>
            </a:endParaRPr>
          </a:p>
          <a:p>
            <a:pPr lvl="1" eaLnBrk="1" hangingPunct="1">
              <a:lnSpc>
                <a:spcPct val="100000"/>
              </a:lnSpc>
              <a:spcBef>
                <a:spcPct val="20000"/>
              </a:spcBef>
              <a:buClrTx/>
              <a:buFont typeface="+mj-lt"/>
              <a:buAutoNum type="arabicPeriod"/>
            </a:pPr>
            <a:r>
              <a:rPr lang="fr-FR" altLang="en-US" sz="2400" b="1" dirty="0" smtClean="0">
                <a:latin typeface="Arial Narrow" panose="020B0606020202030204" pitchFamily="34" charset="0"/>
              </a:rPr>
              <a:t>Animal </a:t>
            </a:r>
            <a:r>
              <a:rPr lang="fr-FR" altLang="en-US" sz="2400" b="1" dirty="0" err="1">
                <a:latin typeface="Arial Narrow" panose="020B0606020202030204" pitchFamily="34" charset="0"/>
              </a:rPr>
              <a:t>H</a:t>
            </a:r>
            <a:r>
              <a:rPr lang="fr-FR" altLang="en-US" sz="2400" b="1" dirty="0" err="1" smtClean="0">
                <a:latin typeface="Arial Narrow" panose="020B0606020202030204" pitchFamily="34" charset="0"/>
              </a:rPr>
              <a:t>ealth</a:t>
            </a:r>
            <a:r>
              <a:rPr lang="fr-FR" altLang="en-US" sz="2400" b="1" dirty="0" smtClean="0">
                <a:latin typeface="Arial Narrow" panose="020B0606020202030204" pitchFamily="34" charset="0"/>
              </a:rPr>
              <a:t> </a:t>
            </a:r>
            <a:r>
              <a:rPr lang="fr-FR" altLang="en-US" sz="2400" b="1" dirty="0" err="1">
                <a:latin typeface="Arial Narrow" panose="020B0606020202030204" pitchFamily="34" charset="0"/>
              </a:rPr>
              <a:t>R</a:t>
            </a:r>
            <a:r>
              <a:rPr lang="fr-FR" altLang="en-US" sz="2400" b="1" dirty="0" err="1" smtClean="0">
                <a:latin typeface="Arial Narrow" panose="020B0606020202030204" pitchFamily="34" charset="0"/>
              </a:rPr>
              <a:t>esearch</a:t>
            </a:r>
            <a:endParaRPr lang="fr-FR" altLang="en-US" sz="2400" b="1" dirty="0" smtClean="0">
              <a:latin typeface="Arial Narrow" panose="020B0606020202030204" pitchFamily="34" charset="0"/>
            </a:endParaRPr>
          </a:p>
          <a:p>
            <a:pPr lvl="2" eaLnBrk="1" hangingPunct="1">
              <a:lnSpc>
                <a:spcPct val="100000"/>
              </a:lnSpc>
              <a:spcBef>
                <a:spcPct val="20000"/>
              </a:spcBef>
              <a:buClrTx/>
              <a:buFont typeface="Courier New" panose="02070309020205020404" pitchFamily="49" charset="0"/>
              <a:buChar char="o"/>
            </a:pPr>
            <a:r>
              <a:rPr lang="fr-FR" altLang="en-US" sz="2200" dirty="0" smtClean="0">
                <a:latin typeface="Arial Narrow" panose="020B0606020202030204" pitchFamily="34" charset="0"/>
              </a:rPr>
              <a:t>National </a:t>
            </a:r>
            <a:r>
              <a:rPr lang="fr-FR" altLang="en-US" sz="2200" dirty="0" err="1" smtClean="0">
                <a:latin typeface="Arial Narrow" panose="020B0606020202030204" pitchFamily="34" charset="0"/>
              </a:rPr>
              <a:t>veterinary</a:t>
            </a:r>
            <a:r>
              <a:rPr lang="fr-FR" altLang="en-US" sz="2200" dirty="0" smtClean="0">
                <a:latin typeface="Arial Narrow" panose="020B0606020202030204" pitchFamily="34" charset="0"/>
              </a:rPr>
              <a:t> </a:t>
            </a:r>
            <a:r>
              <a:rPr lang="fr-FR" altLang="en-US" sz="2200" dirty="0" err="1" smtClean="0">
                <a:latin typeface="Arial Narrow" panose="020B0606020202030204" pitchFamily="34" charset="0"/>
              </a:rPr>
              <a:t>laboratory</a:t>
            </a:r>
            <a:endParaRPr lang="en-US" altLang="en-US" sz="2200" dirty="0">
              <a:latin typeface="Arial Narrow" panose="020B060602020203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19075" y="31750"/>
            <a:ext cx="8686800" cy="838200"/>
          </a:xfrm>
          <a:prstGeom prst="rect">
            <a:avLst/>
          </a:prstGeom>
          <a:solidFill>
            <a:srgbClr val="00B050"/>
          </a:solidFill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FF00"/>
                </a:solidFill>
                <a:latin typeface="Arial Narrow" panose="020B0606020202030204" pitchFamily="34" charset="0"/>
                <a:cs typeface="Arial" charset="0"/>
              </a:rPr>
              <a:t>Types of agricultural research carried out in Burundi</a:t>
            </a:r>
            <a:endParaRPr lang="fr-FR" altLang="fr-FR" sz="2800" b="1" dirty="0">
              <a:solidFill>
                <a:srgbClr val="FFFF00"/>
              </a:solidFill>
              <a:latin typeface="Arial Narrow" panose="020B0606020202030204" pitchFamily="34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 txBox="1">
            <a:spLocks/>
          </p:cNvSpPr>
          <p:nvPr/>
        </p:nvSpPr>
        <p:spPr>
          <a:xfrm>
            <a:off x="152400" y="990600"/>
            <a:ext cx="8839200" cy="5867400"/>
          </a:xfrm>
          <a:prstGeom prst="rect">
            <a:avLst/>
          </a:prstGeom>
          <a:ln>
            <a:solidFill>
              <a:srgbClr val="FF00FF"/>
            </a:solidFill>
          </a:ln>
        </p:spPr>
        <p:txBody>
          <a:bodyPr/>
          <a:lstStyle/>
          <a:p>
            <a:pPr lvl="1" indent="-457200" algn="just" eaLnBrk="1" fontAlgn="auto" hangingPunct="1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800" b="1" dirty="0">
                <a:latin typeface="Arial Narrow" panose="020B0606020202030204" pitchFamily="34" charset="0"/>
                <a:cs typeface="+mn-cs"/>
              </a:rPr>
              <a:t>Public administrative establishment, placed under the supervision of the Minister in charge of A</a:t>
            </a:r>
            <a:r>
              <a:rPr lang="en-US" sz="2800" b="1" dirty="0" smtClean="0">
                <a:latin typeface="Arial Narrow" panose="020B0606020202030204" pitchFamily="34" charset="0"/>
                <a:cs typeface="+mn-cs"/>
              </a:rPr>
              <a:t>griculture </a:t>
            </a:r>
            <a:r>
              <a:rPr lang="en-US" sz="2800" b="1" dirty="0">
                <a:latin typeface="Arial Narrow" panose="020B0606020202030204" pitchFamily="34" charset="0"/>
                <a:cs typeface="+mn-cs"/>
              </a:rPr>
              <a:t>and </a:t>
            </a:r>
            <a:r>
              <a:rPr lang="en-US" sz="2800" b="1" dirty="0" smtClean="0">
                <a:latin typeface="Arial Narrow" panose="020B0606020202030204" pitchFamily="34" charset="0"/>
                <a:cs typeface="+mn-cs"/>
              </a:rPr>
              <a:t>Livestock</a:t>
            </a:r>
            <a:r>
              <a:rPr lang="en-US" sz="2800" b="1" dirty="0">
                <a:latin typeface="Arial Narrow" panose="020B0606020202030204" pitchFamily="34" charset="0"/>
                <a:cs typeface="+mn-cs"/>
              </a:rPr>
              <a:t>;</a:t>
            </a:r>
          </a:p>
          <a:p>
            <a:pPr lvl="1" indent="-457200" algn="just" eaLnBrk="1" fontAlgn="auto" hangingPunct="1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en-US" sz="2800" b="1" dirty="0">
              <a:latin typeface="Arial Narrow" panose="020B0606020202030204" pitchFamily="34" charset="0"/>
              <a:cs typeface="+mn-cs"/>
            </a:endParaRPr>
          </a:p>
          <a:p>
            <a:pPr lvl="1" indent="-457200" algn="just" eaLnBrk="1" fontAlgn="auto" hangingPunct="1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800" dirty="0">
                <a:latin typeface="Arial Narrow" panose="020B0606020202030204" pitchFamily="34" charset="0"/>
                <a:cs typeface="+mn-cs"/>
              </a:rPr>
              <a:t>Created by legislative ordinance n</a:t>
            </a:r>
            <a:r>
              <a:rPr lang="en-US" sz="2800" b="1" dirty="0">
                <a:latin typeface="Arial Narrow" panose="020B0606020202030204" pitchFamily="34" charset="0"/>
                <a:cs typeface="+mn-cs"/>
              </a:rPr>
              <a:t> ° B7 / 11 of June 22, 1962</a:t>
            </a:r>
          </a:p>
          <a:p>
            <a:pPr lvl="1" indent="-457200" algn="just" eaLnBrk="1" fontAlgn="auto" hangingPunct="1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en-US" sz="2800" b="1" dirty="0">
              <a:latin typeface="Arial Narrow" panose="020B0606020202030204" pitchFamily="34" charset="0"/>
              <a:cs typeface="+mn-cs"/>
            </a:endParaRPr>
          </a:p>
          <a:p>
            <a:pPr lvl="1" indent="-457200" algn="just" eaLnBrk="1" fontAlgn="auto" hangingPunct="1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800" b="1" dirty="0">
                <a:latin typeface="Arial Narrow" panose="020B0606020202030204" pitchFamily="34" charset="0"/>
                <a:cs typeface="+mn-cs"/>
              </a:rPr>
              <a:t>The order of its creation has been reviewed by</a:t>
            </a:r>
          </a:p>
          <a:p>
            <a:pPr lvl="2" indent="-457200" algn="just" eaLnBrk="1" fontAlgn="auto" hangingPunct="1">
              <a:spcBef>
                <a:spcPct val="200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en-US" sz="2800" dirty="0">
                <a:latin typeface="Arial Narrow" panose="020B0606020202030204" pitchFamily="34" charset="0"/>
                <a:cs typeface="+mn-cs"/>
              </a:rPr>
              <a:t>Decree No. 100/202 of </a:t>
            </a:r>
            <a:r>
              <a:rPr lang="en-US" sz="2800" b="1" dirty="0">
                <a:latin typeface="Arial Narrow" panose="020B0606020202030204" pitchFamily="34" charset="0"/>
                <a:cs typeface="+mn-cs"/>
              </a:rPr>
              <a:t>9/15/2014</a:t>
            </a:r>
            <a:r>
              <a:rPr lang="en-US" sz="2800" dirty="0">
                <a:latin typeface="Arial Narrow" panose="020B0606020202030204" pitchFamily="34" charset="0"/>
                <a:cs typeface="+mn-cs"/>
              </a:rPr>
              <a:t> reorganizing ISABU </a:t>
            </a:r>
            <a:r>
              <a:rPr lang="en-US" sz="2800" dirty="0" smtClean="0">
                <a:latin typeface="Arial Narrow" panose="020B0606020202030204" pitchFamily="34" charset="0"/>
                <a:cs typeface="+mn-cs"/>
              </a:rPr>
              <a:t>and</a:t>
            </a:r>
          </a:p>
          <a:p>
            <a:pPr lvl="2" indent="-457200" algn="just" eaLnBrk="1" fontAlgn="auto" hangingPunct="1">
              <a:spcBef>
                <a:spcPct val="200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en-US" sz="2800" dirty="0" smtClean="0">
                <a:latin typeface="Arial Narrow" panose="020B0606020202030204" pitchFamily="34" charset="0"/>
                <a:cs typeface="+mn-cs"/>
              </a:rPr>
              <a:t>Ministerial </a:t>
            </a:r>
            <a:r>
              <a:rPr lang="en-US" sz="2800" dirty="0">
                <a:latin typeface="Arial Narrow" panose="020B0606020202030204" pitchFamily="34" charset="0"/>
                <a:cs typeface="+mn-cs"/>
              </a:rPr>
              <a:t>Order No. 710/1862 of </a:t>
            </a:r>
            <a:r>
              <a:rPr lang="en-US" sz="2800" b="1" dirty="0">
                <a:latin typeface="Arial Narrow" panose="020B0606020202030204" pitchFamily="34" charset="0"/>
                <a:cs typeface="+mn-cs"/>
              </a:rPr>
              <a:t>11/28/2014</a:t>
            </a:r>
            <a:r>
              <a:rPr lang="en-US" sz="2800" dirty="0">
                <a:latin typeface="Arial Narrow" panose="020B0606020202030204" pitchFamily="34" charset="0"/>
                <a:cs typeface="+mn-cs"/>
              </a:rPr>
              <a:t>, organizing the ISABU services.</a:t>
            </a:r>
            <a:endParaRPr lang="en-US" sz="2400" dirty="0">
              <a:latin typeface="Arial Narrow" panose="020B0606020202030204" pitchFamily="34" charset="0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" y="0"/>
            <a:ext cx="8839200" cy="990600"/>
          </a:xfrm>
          <a:prstGeom prst="rect">
            <a:avLst/>
          </a:prstGeom>
          <a:solidFill>
            <a:srgbClr val="00B050"/>
          </a:solidFill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1" dirty="0">
                <a:solidFill>
                  <a:srgbClr val="FFFF00"/>
                </a:solidFill>
                <a:latin typeface="Arial Narrow" panose="020B0606020202030204" pitchFamily="34" charset="0"/>
              </a:rPr>
              <a:t>Institute of Agronomic Sciences of Burundi</a:t>
            </a:r>
            <a:endParaRPr lang="fr-FR" altLang="fr-FR" sz="3600" b="1" dirty="0">
              <a:solidFill>
                <a:srgbClr val="FFFF00"/>
              </a:solidFill>
              <a:latin typeface="Bookman Old Style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 txBox="1">
            <a:spLocks/>
          </p:cNvSpPr>
          <p:nvPr/>
        </p:nvSpPr>
        <p:spPr>
          <a:xfrm>
            <a:off x="0" y="914400"/>
            <a:ext cx="9144000" cy="5943600"/>
          </a:xfrm>
          <a:prstGeom prst="rect">
            <a:avLst/>
          </a:prstGeom>
          <a:ln>
            <a:solidFill>
              <a:srgbClr val="FF00FF"/>
            </a:solidFill>
          </a:ln>
        </p:spPr>
        <p:txBody>
          <a:bodyPr>
            <a:normAutofit/>
          </a:bodyPr>
          <a:lstStyle/>
          <a:p>
            <a:pPr lvl="1" indent="-457200" algn="just" eaLnBrk="1" fontAlgn="auto" hangingPunct="1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fr-FR" sz="2600" b="1" dirty="0">
              <a:latin typeface="Arial Narrow" panose="020B0606020202030204" pitchFamily="34" charset="0"/>
              <a:cs typeface="+mn-cs"/>
            </a:endParaRPr>
          </a:p>
          <a:p>
            <a:pPr lvl="1" indent="-457200" algn="just" eaLnBrk="1" fontAlgn="auto" hangingPunct="1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600" b="1" dirty="0">
                <a:latin typeface="Arial Narrow" panose="020B0606020202030204" pitchFamily="34" charset="0"/>
                <a:cs typeface="+mn-cs"/>
              </a:rPr>
              <a:t>Vision:</a:t>
            </a:r>
            <a:r>
              <a:rPr lang="en-US" sz="2600" dirty="0">
                <a:latin typeface="Arial Narrow" panose="020B0606020202030204" pitchFamily="34" charset="0"/>
                <a:cs typeface="+mn-cs"/>
              </a:rPr>
              <a:t> To contribute to the establishment of a dynamic agricultural sector based on </a:t>
            </a:r>
            <a:r>
              <a:rPr lang="en-US" sz="2600" dirty="0">
                <a:solidFill>
                  <a:srgbClr val="FF0000"/>
                </a:solidFill>
                <a:latin typeface="Arial Narrow" panose="020B0606020202030204" pitchFamily="34" charset="0"/>
                <a:cs typeface="+mn-cs"/>
              </a:rPr>
              <a:t>innovations</a:t>
            </a:r>
            <a:r>
              <a:rPr lang="en-US" sz="2600" dirty="0">
                <a:latin typeface="Arial Narrow" panose="020B0606020202030204" pitchFamily="34" charset="0"/>
                <a:cs typeface="+mn-cs"/>
              </a:rPr>
              <a:t>, </a:t>
            </a:r>
            <a:r>
              <a:rPr lang="en-US" sz="2600" dirty="0">
                <a:solidFill>
                  <a:srgbClr val="FF0000"/>
                </a:solidFill>
                <a:latin typeface="Arial Narrow" panose="020B0606020202030204" pitchFamily="34" charset="0"/>
                <a:cs typeface="+mn-cs"/>
              </a:rPr>
              <a:t>knowledge</a:t>
            </a:r>
            <a:r>
              <a:rPr lang="en-US" sz="2600" dirty="0">
                <a:latin typeface="Arial Narrow" panose="020B0606020202030204" pitchFamily="34" charset="0"/>
                <a:cs typeface="+mn-cs"/>
              </a:rPr>
              <a:t> and </a:t>
            </a:r>
            <a:r>
              <a:rPr lang="en-US" sz="2600" dirty="0">
                <a:solidFill>
                  <a:srgbClr val="FF0000"/>
                </a:solidFill>
                <a:latin typeface="Arial Narrow" panose="020B0606020202030204" pitchFamily="34" charset="0"/>
                <a:cs typeface="+mn-cs"/>
              </a:rPr>
              <a:t>approaches</a:t>
            </a:r>
            <a:r>
              <a:rPr lang="en-US" sz="2600" dirty="0">
                <a:latin typeface="Arial Narrow" panose="020B0606020202030204" pitchFamily="34" charset="0"/>
                <a:cs typeface="+mn-cs"/>
              </a:rPr>
              <a:t> that meet the needs of users of research results</a:t>
            </a:r>
          </a:p>
          <a:p>
            <a:pPr lvl="1" indent="-457200" algn="just" eaLnBrk="1" fontAlgn="auto" hangingPunct="1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en-US" sz="2600" b="1" dirty="0">
              <a:latin typeface="Arial Narrow" panose="020B0606020202030204" pitchFamily="34" charset="0"/>
              <a:cs typeface="+mn-cs"/>
            </a:endParaRPr>
          </a:p>
          <a:p>
            <a:pPr lvl="1" indent="-457200" algn="just" eaLnBrk="1" fontAlgn="auto" hangingPunct="1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600" b="1" dirty="0">
                <a:latin typeface="Arial Narrow" panose="020B0606020202030204" pitchFamily="34" charset="0"/>
                <a:cs typeface="+mn-cs"/>
              </a:rPr>
              <a:t>Mission: </a:t>
            </a:r>
            <a:r>
              <a:rPr lang="en-US" sz="2600" dirty="0">
                <a:latin typeface="Arial Narrow" panose="020B0606020202030204" pitchFamily="34" charset="0"/>
                <a:cs typeface="+mn-cs"/>
              </a:rPr>
              <a:t>To promote the scientific development of agriculture and animal husbandry in Burundi.</a:t>
            </a:r>
          </a:p>
          <a:p>
            <a:pPr lvl="1" indent="-457200" algn="just" eaLnBrk="1" fontAlgn="auto" hangingPunct="1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en-US" sz="2600" b="1" dirty="0">
              <a:latin typeface="Arial Narrow" panose="020B0606020202030204" pitchFamily="34" charset="0"/>
              <a:cs typeface="+mn-cs"/>
            </a:endParaRPr>
          </a:p>
          <a:p>
            <a:pPr lvl="1" indent="-457200" algn="just" eaLnBrk="1" fontAlgn="auto" hangingPunct="1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600" b="1" dirty="0">
                <a:latin typeface="Arial Narrow" panose="020B0606020202030204" pitchFamily="34" charset="0"/>
                <a:cs typeface="+mn-cs"/>
              </a:rPr>
              <a:t>National mandate </a:t>
            </a:r>
            <a:r>
              <a:rPr lang="en-US" sz="2600" b="1" dirty="0">
                <a:solidFill>
                  <a:srgbClr val="FF0000"/>
                </a:solidFill>
                <a:latin typeface="Arial Narrow" panose="020B0606020202030204" pitchFamily="34" charset="0"/>
                <a:cs typeface="+mn-cs"/>
              </a:rPr>
              <a:t>to coordinate</a:t>
            </a:r>
            <a:r>
              <a:rPr lang="en-US" sz="2600" b="1" dirty="0"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600" dirty="0">
                <a:latin typeface="Arial Narrow" panose="020B0606020202030204" pitchFamily="34" charset="0"/>
                <a:cs typeface="+mn-cs"/>
              </a:rPr>
              <a:t>agricultural research in Burundi. In this capacity, ISABU </a:t>
            </a:r>
            <a:r>
              <a:rPr lang="en-US" sz="2600" b="1" dirty="0">
                <a:solidFill>
                  <a:srgbClr val="FF0000"/>
                </a:solidFill>
                <a:latin typeface="Arial Narrow" panose="020B0606020202030204" pitchFamily="34" charset="0"/>
                <a:cs typeface="+mn-cs"/>
              </a:rPr>
              <a:t>guides</a:t>
            </a:r>
            <a:r>
              <a:rPr lang="en-US" sz="2600" dirty="0">
                <a:latin typeface="Arial Narrow" panose="020B0606020202030204" pitchFamily="34" charset="0"/>
                <a:cs typeface="+mn-cs"/>
              </a:rPr>
              <a:t> research initiatives, </a:t>
            </a:r>
            <a:r>
              <a:rPr lang="en-US" sz="2600" b="1" dirty="0">
                <a:solidFill>
                  <a:srgbClr val="FF0000"/>
                </a:solidFill>
                <a:latin typeface="Arial Narrow" panose="020B0606020202030204" pitchFamily="34" charset="0"/>
                <a:cs typeface="+mn-cs"/>
              </a:rPr>
              <a:t>centralizes and validates</a:t>
            </a:r>
            <a:r>
              <a:rPr lang="en-US" sz="2600" dirty="0">
                <a:latin typeface="Arial Narrow" panose="020B0606020202030204" pitchFamily="34" charset="0"/>
                <a:cs typeface="+mn-cs"/>
              </a:rPr>
              <a:t> their results before </a:t>
            </a:r>
            <a:r>
              <a:rPr lang="en-US" sz="2600" b="1" dirty="0">
                <a:solidFill>
                  <a:srgbClr val="FF0000"/>
                </a:solidFill>
                <a:latin typeface="Arial Narrow" panose="020B0606020202030204" pitchFamily="34" charset="0"/>
                <a:cs typeface="+mn-cs"/>
              </a:rPr>
              <a:t>transferring </a:t>
            </a:r>
            <a:r>
              <a:rPr lang="en-US" sz="2600" b="1" dirty="0" smtClean="0">
                <a:solidFill>
                  <a:srgbClr val="FF0000"/>
                </a:solidFill>
                <a:latin typeface="Arial Narrow" panose="020B0606020202030204" pitchFamily="34" charset="0"/>
                <a:cs typeface="+mn-cs"/>
              </a:rPr>
              <a:t>(Giving them back)</a:t>
            </a:r>
            <a:r>
              <a:rPr lang="en-US" sz="2600" dirty="0" smtClean="0"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600" dirty="0">
                <a:latin typeface="Arial Narrow" panose="020B0606020202030204" pitchFamily="34" charset="0"/>
                <a:cs typeface="+mn-cs"/>
              </a:rPr>
              <a:t>to the services and partners in charge of extension for their use and adoption.</a:t>
            </a:r>
            <a:endParaRPr lang="fr-FR" sz="2500" dirty="0">
              <a:latin typeface="Arial Narrow" panose="020B0606020202030204" pitchFamily="34" charset="0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00B050"/>
          </a:solidFill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altLang="fr-FR" sz="3600" b="1" dirty="0">
                <a:solidFill>
                  <a:srgbClr val="FFFF00"/>
                </a:solidFill>
                <a:latin typeface="Arial Narrow" panose="020B0606020202030204" pitchFamily="34" charset="0"/>
                <a:ea typeface="+mj-ea"/>
                <a:cs typeface="Times New Roman" pitchFamily="18" charset="0"/>
              </a:rPr>
              <a:t>Vision, Mission and Mandate  </a:t>
            </a: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1" descr="KIge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36" r="12308"/>
          <a:stretch>
            <a:fillRect/>
          </a:stretch>
        </p:blipFill>
        <p:spPr bwMode="auto">
          <a:xfrm>
            <a:off x="3181350" y="0"/>
            <a:ext cx="5980113" cy="684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3181350" cy="2209800"/>
          </a:xfrm>
          <a:prstGeom prst="rect">
            <a:avLst/>
          </a:prstGeom>
          <a:solidFill>
            <a:srgbClr val="00B050"/>
          </a:solidFill>
        </p:spPr>
        <p:txBody>
          <a:bodyPr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altLang="fr-FR" sz="3600" b="1" dirty="0">
                <a:solidFill>
                  <a:srgbClr val="FFFF00"/>
                </a:solidFill>
                <a:latin typeface="Arial Narrow" panose="020B0606020202030204" pitchFamily="34" charset="0"/>
                <a:ea typeface="+mj-ea"/>
                <a:cs typeface="Times New Roman" pitchFamily="18" charset="0"/>
              </a:rPr>
              <a:t>ISABU Geographic </a:t>
            </a:r>
            <a:r>
              <a:rPr lang="fr-FR" altLang="fr-FR" sz="3600" b="1" dirty="0" err="1">
                <a:solidFill>
                  <a:srgbClr val="FFFF00"/>
                </a:solidFill>
                <a:latin typeface="Arial Narrow" panose="020B0606020202030204" pitchFamily="34" charset="0"/>
                <a:ea typeface="+mj-ea"/>
                <a:cs typeface="Times New Roman" pitchFamily="18" charset="0"/>
              </a:rPr>
              <a:t>Coverage</a:t>
            </a:r>
            <a:endParaRPr lang="fr-FR" altLang="fr-FR" sz="3600" b="1" dirty="0">
              <a:solidFill>
                <a:srgbClr val="FFFF00"/>
              </a:solidFill>
              <a:latin typeface="Arial Narrow" panose="020B0606020202030204" pitchFamily="34" charset="0"/>
              <a:ea typeface="+mj-ea"/>
              <a:cs typeface="Times New Roman" pitchFamily="18" charset="0"/>
            </a:endParaRPr>
          </a:p>
        </p:txBody>
      </p:sp>
      <p:sp>
        <p:nvSpPr>
          <p:cNvPr id="27652" name="Rectangle 1"/>
          <p:cNvSpPr>
            <a:spLocks noChangeArrowheads="1"/>
          </p:cNvSpPr>
          <p:nvPr/>
        </p:nvSpPr>
        <p:spPr bwMode="auto">
          <a:xfrm>
            <a:off x="0" y="2895600"/>
            <a:ext cx="30480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 typeface="Wingdings" panose="05000000000000000000" pitchFamily="2" charset="2"/>
              <a:buChar char="v"/>
            </a:pPr>
            <a:r>
              <a:rPr lang="en-US" altLang="en-US" sz="3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 regional research stations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 typeface="Wingdings" panose="05000000000000000000" pitchFamily="2" charset="2"/>
              <a:buChar char="v"/>
            </a:pPr>
            <a:endParaRPr lang="en-US" altLang="en-US" sz="3200" dirty="0" smtClean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 typeface="Wingdings" panose="05000000000000000000" pitchFamily="2" charset="2"/>
              <a:buChar char="v"/>
            </a:pPr>
            <a:r>
              <a:rPr lang="en-US" altLang="en-US" sz="3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 Innovation Centers</a:t>
            </a:r>
            <a:endParaRPr lang="fr-FR" altLang="en-US" sz="32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0" y="-53975"/>
            <a:ext cx="9144000" cy="6858000"/>
          </a:xfrm>
          <a:ln>
            <a:solidFill>
              <a:srgbClr val="FF00FF"/>
            </a:solidFill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altLang="fr-FR" sz="2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.      </a:t>
            </a:r>
            <a:br>
              <a:rPr lang="fr-FR" altLang="fr-FR" sz="2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fr-FR" altLang="fr-FR" sz="2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 </a:t>
            </a:r>
            <a:endParaRPr lang="fr-FR" altLang="fr-FR" sz="2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28675" name="Group 29"/>
          <p:cNvGrpSpPr>
            <a:grpSpLocks/>
          </p:cNvGrpSpPr>
          <p:nvPr/>
        </p:nvGrpSpPr>
        <p:grpSpPr bwMode="auto">
          <a:xfrm>
            <a:off x="152400" y="990600"/>
            <a:ext cx="8839200" cy="5865813"/>
            <a:chOff x="3124200" y="990600"/>
            <a:chExt cx="5867400" cy="5866547"/>
          </a:xfrm>
        </p:grpSpPr>
        <p:sp>
          <p:nvSpPr>
            <p:cNvPr id="9" name="Rectangle 8"/>
            <p:cNvSpPr/>
            <p:nvPr/>
          </p:nvSpPr>
          <p:spPr>
            <a:xfrm>
              <a:off x="6705970" y="2895838"/>
              <a:ext cx="2285630" cy="2438705"/>
            </a:xfrm>
            <a:prstGeom prst="rect">
              <a:avLst/>
            </a:prstGeom>
            <a:noFill/>
            <a:ln w="3175"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800" b="1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International</a:t>
              </a:r>
            </a:p>
            <a:p>
              <a:pPr eaLnBrk="1" hangingPunct="1">
                <a:defRPr/>
              </a:pPr>
              <a:r>
                <a:rPr lang="fr-FR" sz="2400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CIP, CIAT, IRRI, CYMMIT, ICRISAT, ILRI, IITA, </a:t>
              </a:r>
              <a:r>
                <a:rPr lang="fr-FR" sz="2400" dirty="0" err="1">
                  <a:solidFill>
                    <a:schemeClr val="tx1"/>
                  </a:solidFill>
                  <a:latin typeface="Arial Narrow" panose="020B0606020202030204" pitchFamily="34" charset="0"/>
                </a:rPr>
                <a:t>Bioversity</a:t>
              </a:r>
              <a:r>
                <a:rPr lang="fr-FR" sz="2400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 International,</a:t>
              </a:r>
            </a:p>
            <a:p>
              <a:pPr eaLnBrk="1" hangingPunct="1">
                <a:defRPr/>
              </a:pPr>
              <a:r>
                <a:rPr lang="fr-FR" sz="2400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CABI-</a:t>
              </a:r>
              <a:r>
                <a:rPr lang="fr-FR" sz="2400" dirty="0" err="1">
                  <a:solidFill>
                    <a:schemeClr val="tx1"/>
                  </a:solidFill>
                  <a:latin typeface="Arial Narrow" panose="020B0606020202030204" pitchFamily="34" charset="0"/>
                </a:rPr>
                <a:t>Plantwise</a:t>
              </a:r>
              <a:r>
                <a:rPr lang="fr-FR" sz="2400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 etc.</a:t>
              </a:r>
              <a:r>
                <a:rPr lang="en-US" sz="2400" b="1" dirty="0" smtClean="0">
                  <a:solidFill>
                    <a:schemeClr val="tx1"/>
                  </a:solidFill>
                  <a:latin typeface="Arial Narrow" panose="020B0606020202030204" pitchFamily="34" charset="0"/>
                </a:rPr>
                <a:t> </a:t>
              </a:r>
              <a:endParaRPr lang="en-US" sz="2400" b="1" dirty="0">
                <a:solidFill>
                  <a:schemeClr val="tx1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124200" y="990600"/>
              <a:ext cx="5867400" cy="1752819"/>
            </a:xfrm>
            <a:prstGeom prst="rect">
              <a:avLst/>
            </a:prstGeom>
            <a:noFill/>
            <a:ln w="3175"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 eaLnBrk="1" hangingPunct="1">
                <a:defRPr/>
              </a:pPr>
              <a:r>
                <a:rPr lang="en-US" sz="2400" dirty="0" smtClean="0">
                  <a:solidFill>
                    <a:schemeClr val="tx1"/>
                  </a:solidFill>
                  <a:latin typeface="Arial Narrow" panose="020B0606020202030204" pitchFamily="34" charset="0"/>
                </a:rPr>
                <a:t>                                                 </a:t>
              </a:r>
              <a:r>
                <a:rPr lang="en-US" sz="2400" b="1" dirty="0" smtClean="0">
                  <a:solidFill>
                    <a:schemeClr val="tx1"/>
                  </a:solidFill>
                  <a:latin typeface="Arial Narrow" panose="020B0606020202030204" pitchFamily="34" charset="0"/>
                </a:rPr>
                <a:t>National</a:t>
              </a:r>
              <a:endParaRPr lang="en-US" sz="2400" b="1" dirty="0">
                <a:solidFill>
                  <a:schemeClr val="tx1"/>
                </a:solidFill>
                <a:latin typeface="Arial Narrow" panose="020B0606020202030204" pitchFamily="34" charset="0"/>
              </a:endParaRPr>
            </a:p>
            <a:p>
              <a:pPr algn="just" eaLnBrk="1" hangingPunct="1">
                <a:defRPr/>
              </a:pPr>
              <a:r>
                <a:rPr lang="en-US" sz="2400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CNTA, </a:t>
              </a:r>
              <a:r>
                <a:rPr lang="en-US" sz="2400" dirty="0" smtClean="0">
                  <a:solidFill>
                    <a:schemeClr val="tx1"/>
                  </a:solidFill>
                  <a:latin typeface="Arial Narrow" panose="020B0606020202030204" pitchFamily="34" charset="0"/>
                </a:rPr>
                <a:t>UB/FABI</a:t>
              </a:r>
              <a:r>
                <a:rPr lang="en-US" sz="2400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, </a:t>
              </a:r>
              <a:r>
                <a:rPr lang="en-US" sz="2400" dirty="0" smtClean="0">
                  <a:solidFill>
                    <a:schemeClr val="tx1"/>
                  </a:solidFill>
                  <a:latin typeface="Arial Narrow" panose="020B0606020202030204" pitchFamily="34" charset="0"/>
                </a:rPr>
                <a:t>UN/FACAGRO</a:t>
              </a:r>
              <a:r>
                <a:rPr lang="en-US" sz="2400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, ONCCS, OTB, COPROSEBU, FERMIERS, BREEDERS, ONCCS, ODECA, SRDI, SOSUMO, COGERCO, PRODEFI, PAIOSA, AGROBIOTEC, WV, CRS, NGOs</a:t>
              </a:r>
              <a:r>
                <a:rPr lang="en-US" sz="2000" b="1" dirty="0" smtClean="0">
                  <a:solidFill>
                    <a:schemeClr val="tx1"/>
                  </a:solidFill>
                  <a:latin typeface="Arial Narrow" panose="020B0606020202030204" pitchFamily="34" charset="0"/>
                </a:rPr>
                <a:t> </a:t>
              </a:r>
              <a:endParaRPr lang="en-US" sz="2000" b="1" dirty="0">
                <a:solidFill>
                  <a:schemeClr val="tx1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124200" y="5639382"/>
              <a:ext cx="5867400" cy="1217765"/>
            </a:xfrm>
            <a:prstGeom prst="rect">
              <a:avLst/>
            </a:prstGeom>
            <a:noFill/>
            <a:ln w="3175"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3200" b="1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Main Donors</a:t>
              </a:r>
            </a:p>
            <a:p>
              <a:pPr algn="ctr" eaLnBrk="1" hangingPunct="1">
                <a:defRPr/>
              </a:pPr>
              <a:r>
                <a:rPr lang="en-US" sz="2800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Government of Burundi, ADB, WB, EU, IFAD, SDC, </a:t>
              </a:r>
              <a:r>
                <a:rPr lang="en-US" sz="2800" dirty="0" smtClean="0">
                  <a:solidFill>
                    <a:schemeClr val="tx1"/>
                  </a:solidFill>
                  <a:latin typeface="Arial Narrow" panose="020B0606020202030204" pitchFamily="34" charset="0"/>
                </a:rPr>
                <a:t>BADEA</a:t>
              </a:r>
              <a:r>
                <a:rPr lang="en-US" dirty="0" smtClean="0">
                  <a:solidFill>
                    <a:schemeClr val="tx1"/>
                  </a:solidFill>
                  <a:latin typeface="Arial Narrow" panose="020B0606020202030204" pitchFamily="34" charset="0"/>
                </a:rPr>
                <a:t> </a:t>
              </a:r>
              <a:endParaRPr lang="en-US" dirty="0">
                <a:solidFill>
                  <a:schemeClr val="tx1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124200" y="2895838"/>
              <a:ext cx="1600679" cy="2438705"/>
            </a:xfrm>
            <a:prstGeom prst="rect">
              <a:avLst/>
            </a:prstGeom>
            <a:noFill/>
            <a:ln w="3175"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3600" b="1" dirty="0">
                <a:solidFill>
                  <a:schemeClr val="tx1"/>
                </a:solidFill>
                <a:latin typeface="Arial Narrow" panose="020B0606020202030204" pitchFamily="34" charset="0"/>
              </a:endParaRPr>
            </a:p>
            <a:p>
              <a:pPr algn="ctr" eaLnBrk="1" hangingPunct="1">
                <a:defRPr/>
              </a:pPr>
              <a:r>
                <a:rPr lang="en-US" sz="2800" b="1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Regional</a:t>
              </a:r>
            </a:p>
            <a:p>
              <a:pPr algn="ctr" eaLnBrk="1" hangingPunct="1">
                <a:defRPr/>
              </a:pPr>
              <a:r>
                <a:rPr lang="en-US" sz="2400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ASARECA, FARA, PABRA, NARO, KARLO, RAB, TARI, INERA</a:t>
              </a:r>
              <a:endParaRPr lang="en-US" dirty="0">
                <a:solidFill>
                  <a:schemeClr val="tx1"/>
                </a:solidFill>
                <a:latin typeface="Arial Narrow" panose="020B0606020202030204" pitchFamily="34" charset="0"/>
              </a:endParaRPr>
            </a:p>
            <a:p>
              <a:pPr algn="ctr" eaLnBrk="1" hangingPunct="1">
                <a:defRPr/>
              </a:pPr>
              <a:r>
                <a:rPr lang="en-US" sz="2000" b="1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 </a:t>
              </a:r>
            </a:p>
          </p:txBody>
        </p:sp>
        <p:sp>
          <p:nvSpPr>
            <p:cNvPr id="26" name="Left-Right Arrow 25"/>
            <p:cNvSpPr/>
            <p:nvPr/>
          </p:nvSpPr>
          <p:spPr>
            <a:xfrm>
              <a:off x="4800751" y="3810353"/>
              <a:ext cx="1828293" cy="762095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3600" b="1" dirty="0">
                  <a:latin typeface="Arial Narrow" panose="020B0606020202030204" pitchFamily="34" charset="0"/>
                </a:rPr>
                <a:t>ISABU</a:t>
              </a:r>
            </a:p>
          </p:txBody>
        </p:sp>
      </p:grpSp>
      <p:sp>
        <p:nvSpPr>
          <p:cNvPr id="31" name="Title 1"/>
          <p:cNvSpPr txBox="1">
            <a:spLocks/>
          </p:cNvSpPr>
          <p:nvPr/>
        </p:nvSpPr>
        <p:spPr>
          <a:xfrm>
            <a:off x="152400" y="76200"/>
            <a:ext cx="8839200" cy="838200"/>
          </a:xfrm>
          <a:prstGeom prst="rect">
            <a:avLst/>
          </a:prstGeom>
          <a:solidFill>
            <a:srgbClr val="00B050"/>
          </a:solidFill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altLang="fr-FR" sz="3600" b="1" dirty="0">
                <a:solidFill>
                  <a:srgbClr val="FFFF00"/>
                </a:solidFill>
                <a:latin typeface="Arial Narrow" panose="020B0606020202030204" pitchFamily="34" charset="0"/>
                <a:ea typeface="+mj-ea"/>
                <a:cs typeface="Times New Roman" pitchFamily="18" charset="0"/>
              </a:rPr>
              <a:t>Collaboration and partnerships</a:t>
            </a:r>
          </a:p>
        </p:txBody>
      </p:sp>
      <p:sp>
        <p:nvSpPr>
          <p:cNvPr id="17" name="Down Arrow 16"/>
          <p:cNvSpPr/>
          <p:nvPr/>
        </p:nvSpPr>
        <p:spPr>
          <a:xfrm>
            <a:off x="3757613" y="4419600"/>
            <a:ext cx="533400" cy="1219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16200000">
            <a:off x="3452813" y="3108325"/>
            <a:ext cx="11430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52400" y="0"/>
            <a:ext cx="8839200" cy="685800"/>
          </a:xfrm>
          <a:prstGeom prst="rect">
            <a:avLst/>
          </a:prstGeom>
          <a:solidFill>
            <a:srgbClr val="00B050"/>
          </a:solidFill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BE" sz="3600" b="1" dirty="0">
                <a:solidFill>
                  <a:srgbClr val="FFFF00"/>
                </a:solidFill>
                <a:latin typeface="Arial Narrow" panose="020B0606020202030204" pitchFamily="34" charset="0"/>
              </a:rPr>
              <a:t>Area of intervention</a:t>
            </a:r>
            <a:endParaRPr lang="fr-FR" altLang="fr-FR" sz="3200" b="1" dirty="0">
              <a:solidFill>
                <a:srgbClr val="FFFF00"/>
              </a:solidFill>
              <a:latin typeface="Bookman Old Style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1844445"/>
              </p:ext>
            </p:extLst>
          </p:nvPr>
        </p:nvGraphicFramePr>
        <p:xfrm>
          <a:off x="122238" y="762000"/>
          <a:ext cx="8991600" cy="6403977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899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8923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BE" sz="3000" b="0" dirty="0">
                          <a:effectLst/>
                          <a:latin typeface="Arial Narrow" panose="020B0606020202030204" pitchFamily="34" charset="0"/>
                        </a:rPr>
                        <a:t>1. </a:t>
                      </a:r>
                      <a:r>
                        <a:rPr lang="fr-BE" sz="3000" b="0" dirty="0" smtClean="0">
                          <a:effectLst/>
                          <a:latin typeface="Arial Narrow" panose="020B0606020202030204" pitchFamily="34" charset="0"/>
                        </a:rPr>
                        <a:t>Food </a:t>
                      </a:r>
                      <a:r>
                        <a:rPr lang="fr-BE" sz="3000" b="0" dirty="0" err="1" smtClean="0">
                          <a:effectLst/>
                          <a:latin typeface="Arial Narrow" panose="020B0606020202030204" pitchFamily="34" charset="0"/>
                        </a:rPr>
                        <a:t>crops</a:t>
                      </a:r>
                      <a:r>
                        <a:rPr lang="fr-BE" sz="3000" b="0" dirty="0" smtClean="0">
                          <a:effectLst/>
                          <a:latin typeface="Arial Narrow" panose="020B0606020202030204" pitchFamily="34" charset="0"/>
                        </a:rPr>
                        <a:t> and </a:t>
                      </a:r>
                      <a:r>
                        <a:rPr lang="fr-BE" sz="3000" b="0" dirty="0" err="1" smtClean="0">
                          <a:effectLst/>
                          <a:latin typeface="Arial Narrow" panose="020B0606020202030204" pitchFamily="34" charset="0"/>
                        </a:rPr>
                        <a:t>oilseeds</a:t>
                      </a:r>
                      <a:endParaRPr lang="en-US" sz="30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98" marR="37498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923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BE" sz="3000" b="0" dirty="0">
                          <a:effectLst/>
                          <a:latin typeface="Arial Narrow" panose="020B0606020202030204" pitchFamily="34" charset="0"/>
                        </a:rPr>
                        <a:t>2. </a:t>
                      </a:r>
                      <a:r>
                        <a:rPr lang="fr-BE" sz="3000" b="0" dirty="0" err="1" smtClean="0">
                          <a:effectLst/>
                          <a:latin typeface="Arial Narrow" panose="020B0606020202030204" pitchFamily="34" charset="0"/>
                        </a:rPr>
                        <a:t>Industrial</a:t>
                      </a:r>
                      <a:r>
                        <a:rPr lang="fr-BE" sz="3000" b="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fr-BE" sz="3000" b="0" dirty="0" err="1" smtClean="0">
                          <a:effectLst/>
                          <a:latin typeface="Arial Narrow" panose="020B0606020202030204" pitchFamily="34" charset="0"/>
                        </a:rPr>
                        <a:t>crops</a:t>
                      </a:r>
                      <a:r>
                        <a:rPr lang="fr-BE" sz="3000" b="0" dirty="0" smtClean="0">
                          <a:effectLst/>
                          <a:latin typeface="Arial Narrow" panose="020B0606020202030204" pitchFamily="34" charset="0"/>
                        </a:rPr>
                        <a:t> for export</a:t>
                      </a:r>
                      <a:endParaRPr lang="en-US" sz="30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98" marR="37498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8923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BE" sz="3000" b="0" dirty="0">
                          <a:effectLst/>
                          <a:latin typeface="Arial Narrow" panose="020B0606020202030204" pitchFamily="34" charset="0"/>
                        </a:rPr>
                        <a:t>3. Horticulture</a:t>
                      </a:r>
                      <a:endParaRPr lang="en-US" sz="30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98" marR="37498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8923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BE" sz="3000" b="0" dirty="0">
                          <a:effectLst/>
                          <a:latin typeface="Arial Narrow" panose="020B0606020202030204" pitchFamily="34" charset="0"/>
                        </a:rPr>
                        <a:t>4. </a:t>
                      </a:r>
                      <a:r>
                        <a:rPr lang="fr-BE" sz="3000" b="0" dirty="0" err="1" smtClean="0">
                          <a:effectLst/>
                          <a:latin typeface="Arial Narrow" panose="020B0606020202030204" pitchFamily="34" charset="0"/>
                        </a:rPr>
                        <a:t>Indigenous</a:t>
                      </a:r>
                      <a:r>
                        <a:rPr lang="fr-BE" sz="3000" b="0" dirty="0" smtClean="0">
                          <a:effectLst/>
                          <a:latin typeface="Arial Narrow" panose="020B0606020202030204" pitchFamily="34" charset="0"/>
                        </a:rPr>
                        <a:t> and </a:t>
                      </a:r>
                      <a:r>
                        <a:rPr lang="fr-BE" sz="3000" b="0" dirty="0" err="1" smtClean="0">
                          <a:effectLst/>
                          <a:latin typeface="Arial Narrow" panose="020B0606020202030204" pitchFamily="34" charset="0"/>
                        </a:rPr>
                        <a:t>medicinal</a:t>
                      </a:r>
                      <a:r>
                        <a:rPr lang="fr-BE" sz="3000" b="0" dirty="0" smtClean="0">
                          <a:effectLst/>
                          <a:latin typeface="Arial Narrow" panose="020B0606020202030204" pitchFamily="34" charset="0"/>
                        </a:rPr>
                        <a:t> cultures</a:t>
                      </a:r>
                      <a:endParaRPr lang="en-US" sz="30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98" marR="37498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8923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BE" sz="3000" b="0" dirty="0">
                          <a:effectLst/>
                          <a:latin typeface="Arial Narrow" panose="020B0606020202030204" pitchFamily="34" charset="0"/>
                        </a:rPr>
                        <a:t>5. </a:t>
                      </a:r>
                      <a:r>
                        <a:rPr lang="en-US" sz="3000" b="0" dirty="0" smtClean="0">
                          <a:effectLst/>
                          <a:latin typeface="Arial Narrow" panose="020B0606020202030204" pitchFamily="34" charset="0"/>
                        </a:rPr>
                        <a:t>Improvement of livestock performance (breeding)</a:t>
                      </a:r>
                      <a:endParaRPr lang="en-US" sz="30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98" marR="37498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8923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000" b="0" dirty="0">
                          <a:effectLst/>
                          <a:latin typeface="Arial Narrow" panose="020B0606020202030204" pitchFamily="34" charset="0"/>
                        </a:rPr>
                        <a:t>6. </a:t>
                      </a:r>
                      <a:r>
                        <a:rPr lang="en-US" sz="3000" b="0" dirty="0" smtClean="0">
                          <a:effectLst/>
                          <a:latin typeface="Arial Narrow" panose="020B0606020202030204" pitchFamily="34" charset="0"/>
                        </a:rPr>
                        <a:t>Agricultural and livestock products promotion </a:t>
                      </a:r>
                      <a:endParaRPr lang="en-US" sz="30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98" marR="37498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8923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000" b="0" dirty="0"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  <a:r>
                        <a:rPr lang="fr-FR" sz="3000" b="0" dirty="0" smtClean="0">
                          <a:effectLst/>
                          <a:latin typeface="Arial Narrow" panose="020B0606020202030204" pitchFamily="34" charset="0"/>
                        </a:rPr>
                        <a:t>.</a:t>
                      </a:r>
                      <a:r>
                        <a:rPr lang="en-US" sz="3000" b="0" dirty="0" smtClean="0">
                          <a:effectLst/>
                          <a:latin typeface="Arial Narrow" panose="020B0606020202030204" pitchFamily="34" charset="0"/>
                        </a:rPr>
                        <a:t> Agrarian systems and rural economy</a:t>
                      </a:r>
                      <a:endParaRPr lang="en-US" sz="30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98" marR="37498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8923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BE" sz="3000" b="0" dirty="0">
                          <a:effectLst/>
                          <a:latin typeface="Arial Narrow" panose="020B0606020202030204" pitchFamily="34" charset="0"/>
                        </a:rPr>
                        <a:t>8. </a:t>
                      </a:r>
                      <a:r>
                        <a:rPr lang="fr-BE" sz="3000" b="0" dirty="0" smtClean="0">
                          <a:effectLst/>
                          <a:latin typeface="Arial Narrow" panose="020B0606020202030204" pitchFamily="34" charset="0"/>
                        </a:rPr>
                        <a:t>Agriculture and </a:t>
                      </a:r>
                      <a:r>
                        <a:rPr lang="fr-BE" sz="3000" b="0" dirty="0" err="1" smtClean="0">
                          <a:effectLst/>
                          <a:latin typeface="Arial Narrow" panose="020B0606020202030204" pitchFamily="34" charset="0"/>
                        </a:rPr>
                        <a:t>environment</a:t>
                      </a:r>
                      <a:endParaRPr lang="en-US" sz="30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98" marR="37498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8923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BE" sz="3000" b="0" dirty="0"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  <a:r>
                        <a:rPr lang="fr-BE" sz="3000" b="0" dirty="0" smtClean="0">
                          <a:effectLst/>
                          <a:latin typeface="Arial Narrow" panose="020B0606020202030204" pitchFamily="34" charset="0"/>
                        </a:rPr>
                        <a:t>. </a:t>
                      </a:r>
                      <a:r>
                        <a:rPr lang="fr-BE" sz="3000" b="0" dirty="0" err="1" smtClean="0">
                          <a:effectLst/>
                          <a:latin typeface="Arial Narrow" panose="020B0606020202030204" pitchFamily="34" charset="0"/>
                        </a:rPr>
                        <a:t>Laboratories</a:t>
                      </a:r>
                      <a:endParaRPr lang="en-US" sz="30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98" marR="37498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8923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BE" sz="3000" b="0" dirty="0">
                          <a:effectLst/>
                          <a:latin typeface="Arial Narrow" panose="020B0606020202030204" pitchFamily="34" charset="0"/>
                        </a:rPr>
                        <a:t>10. </a:t>
                      </a:r>
                      <a:r>
                        <a:rPr lang="fr-BE" sz="3000" b="0" dirty="0" err="1" smtClean="0">
                          <a:effectLst/>
                          <a:latin typeface="Arial Narrow" panose="020B0606020202030204" pitchFamily="34" charset="0"/>
                        </a:rPr>
                        <a:t>Prebase</a:t>
                      </a:r>
                      <a:r>
                        <a:rPr lang="fr-BE" sz="3000" b="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fr-BE" sz="3000" b="0" dirty="0" err="1" smtClean="0">
                          <a:effectLst/>
                          <a:latin typeface="Arial Narrow" panose="020B0606020202030204" pitchFamily="34" charset="0"/>
                        </a:rPr>
                        <a:t>seeds</a:t>
                      </a:r>
                      <a:endParaRPr lang="en-US" sz="30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98" marR="37498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8923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BE" sz="3000" b="0" dirty="0">
                          <a:effectLst/>
                          <a:latin typeface="Arial Narrow" panose="020B0606020202030204" pitchFamily="34" charset="0"/>
                        </a:rPr>
                        <a:t>11. </a:t>
                      </a:r>
                      <a:r>
                        <a:rPr lang="fr-BE" sz="3000" b="0" dirty="0" smtClean="0">
                          <a:effectLst/>
                          <a:latin typeface="Arial Narrow" panose="020B0606020202030204" pitchFamily="34" charset="0"/>
                        </a:rPr>
                        <a:t>Scientific documentation and communication</a:t>
                      </a:r>
                      <a:endParaRPr lang="en-US" sz="30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98" marR="37498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8923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BE" sz="3000" b="0" dirty="0">
                          <a:effectLst/>
                          <a:latin typeface="Arial Narrow" panose="020B0606020202030204" pitchFamily="34" charset="0"/>
                        </a:rPr>
                        <a:t>12. </a:t>
                      </a:r>
                      <a:r>
                        <a:rPr lang="fr-BE" sz="3000" b="0" dirty="0" err="1" smtClean="0">
                          <a:effectLst/>
                          <a:latin typeface="Arial Narrow" panose="020B0606020202030204" pitchFamily="34" charset="0"/>
                        </a:rPr>
                        <a:t>Biometrics</a:t>
                      </a:r>
                      <a:r>
                        <a:rPr lang="fr-BE" sz="3000" b="0" dirty="0" smtClean="0">
                          <a:effectLst/>
                          <a:latin typeface="Arial Narrow" panose="020B0606020202030204" pitchFamily="34" charset="0"/>
                        </a:rPr>
                        <a:t> and </a:t>
                      </a:r>
                      <a:r>
                        <a:rPr lang="fr-BE" sz="3000" b="0" dirty="0" err="1" smtClean="0">
                          <a:effectLst/>
                          <a:latin typeface="Arial Narrow" panose="020B0606020202030204" pitchFamily="34" charset="0"/>
                        </a:rPr>
                        <a:t>Computing</a:t>
                      </a:r>
                      <a:endParaRPr lang="en-US" sz="30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98" marR="37498" marT="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53316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BE" sz="3000" b="0" dirty="0">
                          <a:effectLst/>
                          <a:latin typeface="Arial Narrow" panose="020B0606020202030204" pitchFamily="34" charset="0"/>
                        </a:rPr>
                        <a:t>13. </a:t>
                      </a:r>
                      <a:r>
                        <a:rPr lang="fr-BE" sz="3000" b="0" dirty="0" smtClean="0">
                          <a:effectLst/>
                          <a:latin typeface="Arial Narrow" panose="020B0606020202030204" pitchFamily="34" charset="0"/>
                        </a:rPr>
                        <a:t>Training and Service</a:t>
                      </a:r>
                      <a:endParaRPr lang="en-US" sz="30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98" marR="37498" marT="0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 txBox="1">
            <a:spLocks/>
          </p:cNvSpPr>
          <p:nvPr/>
        </p:nvSpPr>
        <p:spPr>
          <a:xfrm>
            <a:off x="228600" y="762000"/>
            <a:ext cx="8686800" cy="6096000"/>
          </a:xfrm>
          <a:prstGeom prst="rect">
            <a:avLst/>
          </a:prstGeom>
          <a:ln>
            <a:solidFill>
              <a:srgbClr val="FF00FF"/>
            </a:solidFill>
          </a:ln>
        </p:spPr>
        <p:txBody>
          <a:bodyPr/>
          <a:lstStyle/>
          <a:p>
            <a:pPr lvl="1" indent="-457200" algn="just" eaLnBrk="1" fontAlgn="auto" hangingPunct="1">
              <a:spcBef>
                <a:spcPct val="2000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2800" dirty="0">
                <a:latin typeface="Arial Narrow" panose="020B0606020202030204" pitchFamily="34" charset="0"/>
                <a:cs typeface="+mn-cs"/>
              </a:rPr>
              <a:t>Burundi's </a:t>
            </a:r>
            <a:r>
              <a:rPr lang="en-US" sz="2800" b="1" dirty="0">
                <a:latin typeface="Arial Narrow" panose="020B0606020202030204" pitchFamily="34" charset="0"/>
                <a:cs typeface="+mn-cs"/>
              </a:rPr>
              <a:t>partnership agreements</a:t>
            </a:r>
            <a:r>
              <a:rPr lang="en-US" sz="2800" dirty="0">
                <a:latin typeface="Arial Narrow" panose="020B0606020202030204" pitchFamily="34" charset="0"/>
                <a:cs typeface="+mn-cs"/>
              </a:rPr>
              <a:t> with research organizations at the </a:t>
            </a:r>
            <a:r>
              <a:rPr lang="en-US" sz="2800" dirty="0" smtClean="0">
                <a:latin typeface="Arial Narrow" panose="020B0606020202030204" pitchFamily="34" charset="0"/>
                <a:cs typeface="+mn-cs"/>
              </a:rPr>
              <a:t>National</a:t>
            </a:r>
            <a:r>
              <a:rPr lang="en-US" sz="2800" dirty="0">
                <a:latin typeface="Arial Narrow" panose="020B0606020202030204" pitchFamily="34" charset="0"/>
                <a:cs typeface="+mn-cs"/>
              </a:rPr>
              <a:t>, regional and international </a:t>
            </a:r>
            <a:r>
              <a:rPr lang="en-US" sz="2800" dirty="0" smtClean="0">
                <a:latin typeface="Arial Narrow" panose="020B0606020202030204" pitchFamily="34" charset="0"/>
                <a:cs typeface="+mn-cs"/>
              </a:rPr>
              <a:t>levels;</a:t>
            </a:r>
          </a:p>
          <a:p>
            <a:pPr lvl="1" indent="-457200" algn="just" eaLnBrk="1" fontAlgn="auto" hangingPunct="1">
              <a:spcBef>
                <a:spcPct val="2000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en-US" sz="2800" dirty="0" smtClean="0">
              <a:latin typeface="Arial Narrow" panose="020B0606020202030204" pitchFamily="34" charset="0"/>
              <a:cs typeface="+mn-cs"/>
            </a:endParaRPr>
          </a:p>
          <a:p>
            <a:pPr lvl="1" indent="-457200" algn="just" eaLnBrk="1" fontAlgn="auto" hangingPunct="1">
              <a:spcBef>
                <a:spcPct val="2000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2800" dirty="0" smtClean="0">
                <a:latin typeface="Arial Narrow" panose="020B0606020202030204" pitchFamily="34" charset="0"/>
                <a:cs typeface="+mn-cs"/>
              </a:rPr>
              <a:t>The </a:t>
            </a:r>
            <a:r>
              <a:rPr lang="en-US" sz="2800" dirty="0">
                <a:latin typeface="Arial Narrow" panose="020B0606020202030204" pitchFamily="34" charset="0"/>
                <a:cs typeface="+mn-cs"/>
              </a:rPr>
              <a:t>existence of the National Development Plan </a:t>
            </a:r>
            <a:r>
              <a:rPr lang="en-US" sz="2800" dirty="0" smtClean="0">
                <a:latin typeface="Arial Narrow" panose="020B0606020202030204" pitchFamily="34" charset="0"/>
                <a:cs typeface="+mn-cs"/>
              </a:rPr>
              <a:t>(NDP/PND</a:t>
            </a:r>
            <a:r>
              <a:rPr lang="en-US" sz="2800" dirty="0">
                <a:latin typeface="Arial Narrow" panose="020B0606020202030204" pitchFamily="34" charset="0"/>
                <a:cs typeface="+mn-cs"/>
              </a:rPr>
              <a:t>) of Burundi [2018-2027], </a:t>
            </a:r>
            <a:r>
              <a:rPr lang="en-US" sz="2800" dirty="0" smtClean="0">
                <a:latin typeface="Arial Narrow" panose="020B0606020202030204" pitchFamily="34" charset="0"/>
                <a:cs typeface="+mn-cs"/>
              </a:rPr>
              <a:t>strategies </a:t>
            </a:r>
            <a:r>
              <a:rPr lang="en-US" sz="2800" dirty="0">
                <a:latin typeface="Arial Narrow" panose="020B0606020202030204" pitchFamily="34" charset="0"/>
                <a:cs typeface="+mn-cs"/>
              </a:rPr>
              <a:t>and </a:t>
            </a:r>
            <a:r>
              <a:rPr lang="en-US" sz="2800" dirty="0" smtClean="0">
                <a:latin typeface="Arial Narrow" panose="020B0606020202030204" pitchFamily="34" charset="0"/>
              </a:rPr>
              <a:t>sector </a:t>
            </a:r>
            <a:r>
              <a:rPr lang="en-US" sz="2800" dirty="0" smtClean="0">
                <a:latin typeface="Arial Narrow" panose="020B0606020202030204" pitchFamily="34" charset="0"/>
                <a:cs typeface="+mn-cs"/>
              </a:rPr>
              <a:t>policies </a:t>
            </a:r>
            <a:r>
              <a:rPr lang="en-US" sz="2800" b="1" dirty="0" smtClean="0">
                <a:latin typeface="Arial Narrow" panose="020B0606020202030204" pitchFamily="34" charset="0"/>
                <a:cs typeface="+mn-cs"/>
              </a:rPr>
              <a:t>favorable</a:t>
            </a:r>
            <a:r>
              <a:rPr lang="en-US" sz="2800" dirty="0" smtClean="0">
                <a:latin typeface="Arial Narrow" panose="020B0606020202030204" pitchFamily="34" charset="0"/>
                <a:cs typeface="+mn-cs"/>
              </a:rPr>
              <a:t> for </a:t>
            </a:r>
            <a:r>
              <a:rPr lang="en-US" sz="2800" dirty="0">
                <a:latin typeface="Arial Narrow" panose="020B0606020202030204" pitchFamily="34" charset="0"/>
                <a:cs typeface="+mn-cs"/>
              </a:rPr>
              <a:t>agricultural </a:t>
            </a:r>
            <a:r>
              <a:rPr lang="en-US" sz="2800" dirty="0" smtClean="0">
                <a:latin typeface="Arial Narrow" panose="020B0606020202030204" pitchFamily="34" charset="0"/>
                <a:cs typeface="+mn-cs"/>
              </a:rPr>
              <a:t>research;</a:t>
            </a:r>
          </a:p>
          <a:p>
            <a:pPr lvl="1" indent="-457200" algn="just" eaLnBrk="1" fontAlgn="auto" hangingPunct="1">
              <a:spcBef>
                <a:spcPct val="2000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en-US" sz="2800" dirty="0" smtClean="0">
              <a:latin typeface="Arial Narrow" panose="020B0606020202030204" pitchFamily="34" charset="0"/>
              <a:cs typeface="+mn-cs"/>
            </a:endParaRPr>
          </a:p>
          <a:p>
            <a:pPr lvl="1" indent="-457200" algn="just" eaLnBrk="1" fontAlgn="auto" hangingPunct="1">
              <a:spcBef>
                <a:spcPct val="2000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2800" dirty="0" smtClean="0">
                <a:latin typeface="Arial Narrow" panose="020B0606020202030204" pitchFamily="34" charset="0"/>
                <a:cs typeface="+mn-cs"/>
              </a:rPr>
              <a:t>The </a:t>
            </a:r>
            <a:r>
              <a:rPr lang="en-US" sz="2800" dirty="0">
                <a:latin typeface="Arial Narrow" panose="020B0606020202030204" pitchFamily="34" charset="0"/>
                <a:cs typeface="+mn-cs"/>
              </a:rPr>
              <a:t>existence of an Agricultural Research Master Plan </a:t>
            </a:r>
            <a:r>
              <a:rPr lang="en-US" sz="2800" dirty="0" smtClean="0">
                <a:latin typeface="Arial Narrow" panose="020B0606020202030204" pitchFamily="34" charset="0"/>
                <a:cs typeface="+mn-cs"/>
              </a:rPr>
              <a:t>(ARMP/PDRA) </a:t>
            </a:r>
            <a:r>
              <a:rPr lang="en-US" sz="2800" dirty="0">
                <a:latin typeface="Arial Narrow" panose="020B0606020202030204" pitchFamily="34" charset="0"/>
                <a:cs typeface="+mn-cs"/>
              </a:rPr>
              <a:t>Strategic vision </a:t>
            </a:r>
            <a:r>
              <a:rPr lang="en-US" sz="2800" dirty="0" smtClean="0">
                <a:latin typeface="Arial Narrow" panose="020B0606020202030204" pitchFamily="34" charset="0"/>
                <a:cs typeface="+mn-cs"/>
              </a:rPr>
              <a:t>2021-2030</a:t>
            </a:r>
          </a:p>
          <a:p>
            <a:pPr lvl="1" indent="-457200" algn="just" eaLnBrk="1" fontAlgn="auto" hangingPunct="1">
              <a:spcBef>
                <a:spcPct val="2000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en-US" sz="2800" dirty="0" smtClean="0">
              <a:latin typeface="Arial Narrow" panose="020B0606020202030204" pitchFamily="34" charset="0"/>
              <a:cs typeface="+mn-cs"/>
            </a:endParaRPr>
          </a:p>
          <a:p>
            <a:pPr lvl="1" indent="-457200" algn="just" eaLnBrk="1" fontAlgn="auto" hangingPunct="1">
              <a:spcBef>
                <a:spcPct val="2000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2800" dirty="0" smtClean="0">
                <a:latin typeface="Arial Narrow" panose="020B0606020202030204" pitchFamily="34" charset="0"/>
                <a:cs typeface="+mn-cs"/>
              </a:rPr>
              <a:t>The </a:t>
            </a:r>
            <a:r>
              <a:rPr lang="en-US" sz="2800" dirty="0">
                <a:latin typeface="Arial Narrow" panose="020B0606020202030204" pitchFamily="34" charset="0"/>
                <a:cs typeface="+mn-cs"/>
              </a:rPr>
              <a:t>manifest desire of the Government of Burundi to make science, technology and research a tool for sustainable development;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8600" y="0"/>
            <a:ext cx="8686800" cy="762000"/>
          </a:xfrm>
          <a:prstGeom prst="rect">
            <a:avLst/>
          </a:prstGeom>
          <a:solidFill>
            <a:srgbClr val="00B050"/>
          </a:solidFill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FF00"/>
                </a:solidFill>
                <a:latin typeface="Arial Narrow" panose="020B0606020202030204" pitchFamily="34" charset="0"/>
                <a:cs typeface="Arial" charset="0"/>
              </a:rPr>
              <a:t>Opportunities for </a:t>
            </a:r>
            <a:r>
              <a:rPr lang="en-US" sz="3200" b="1" dirty="0" smtClean="0">
                <a:solidFill>
                  <a:srgbClr val="FFFF00"/>
                </a:solidFill>
                <a:latin typeface="Arial Narrow" panose="020B0606020202030204" pitchFamily="34" charset="0"/>
                <a:cs typeface="Arial" charset="0"/>
              </a:rPr>
              <a:t>Agricultural </a:t>
            </a:r>
            <a:r>
              <a:rPr lang="en-US" sz="3200" b="1" dirty="0">
                <a:solidFill>
                  <a:srgbClr val="FFFF00"/>
                </a:solidFill>
                <a:latin typeface="Arial Narrow" panose="020B0606020202030204" pitchFamily="34" charset="0"/>
                <a:cs typeface="Arial" charset="0"/>
              </a:rPr>
              <a:t>R</a:t>
            </a:r>
            <a:r>
              <a:rPr lang="en-US" sz="3200" b="1" dirty="0" smtClean="0">
                <a:solidFill>
                  <a:srgbClr val="FFFF00"/>
                </a:solidFill>
                <a:latin typeface="Arial Narrow" panose="020B0606020202030204" pitchFamily="34" charset="0"/>
                <a:cs typeface="Arial" charset="0"/>
              </a:rPr>
              <a:t>esearch </a:t>
            </a:r>
            <a:r>
              <a:rPr lang="en-US" sz="3200" b="1" dirty="0">
                <a:solidFill>
                  <a:srgbClr val="FFFF00"/>
                </a:solidFill>
                <a:latin typeface="Arial Narrow" panose="020B0606020202030204" pitchFamily="34" charset="0"/>
                <a:cs typeface="Arial" charset="0"/>
              </a:rPr>
              <a:t>in Burundi</a:t>
            </a:r>
            <a:endParaRPr lang="fr-FR" altLang="fr-FR" sz="2800" b="1" dirty="0">
              <a:solidFill>
                <a:srgbClr val="FFFF00"/>
              </a:solidFill>
              <a:latin typeface="Arial Narrow" panose="020B0606020202030204" pitchFamily="34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 txBox="1">
            <a:spLocks/>
          </p:cNvSpPr>
          <p:nvPr/>
        </p:nvSpPr>
        <p:spPr>
          <a:xfrm>
            <a:off x="228600" y="1066800"/>
            <a:ext cx="8686800" cy="5638800"/>
          </a:xfrm>
          <a:prstGeom prst="rect">
            <a:avLst/>
          </a:prstGeom>
          <a:ln>
            <a:solidFill>
              <a:srgbClr val="FF00FF"/>
            </a:solidFill>
          </a:ln>
        </p:spPr>
        <p:txBody>
          <a:bodyPr>
            <a:normAutofit/>
          </a:bodyPr>
          <a:lstStyle/>
          <a:p>
            <a:pPr lvl="1" indent="-457200" algn="just" eaLnBrk="1" fontAlgn="auto" hangingPunct="1">
              <a:spcBef>
                <a:spcPct val="2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>
                <a:latin typeface="Arial Narrow" panose="020B0606020202030204" pitchFamily="34" charset="0"/>
                <a:cs typeface="+mn-cs"/>
              </a:rPr>
              <a:t>Low level of investment and funding for research;</a:t>
            </a:r>
          </a:p>
          <a:p>
            <a:pPr lvl="1" indent="-457200" algn="just" eaLnBrk="1" fontAlgn="auto" hangingPunct="1">
              <a:spcBef>
                <a:spcPct val="2000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sz="2800" dirty="0">
              <a:latin typeface="Arial Narrow" panose="020B0606020202030204" pitchFamily="34" charset="0"/>
              <a:cs typeface="+mn-cs"/>
            </a:endParaRPr>
          </a:p>
          <a:p>
            <a:pPr lvl="1" indent="-457200" algn="just" eaLnBrk="1" fontAlgn="auto" hangingPunct="1">
              <a:spcBef>
                <a:spcPct val="2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>
                <a:latin typeface="Arial Narrow" panose="020B0606020202030204" pitchFamily="34" charset="0"/>
                <a:cs typeface="+mn-cs"/>
              </a:rPr>
              <a:t>Less </a:t>
            </a:r>
            <a:r>
              <a:rPr lang="en-US" sz="2800" dirty="0" smtClean="0">
                <a:latin typeface="Arial Narrow" panose="020B0606020202030204" pitchFamily="34" charset="0"/>
                <a:cs typeface="+mn-cs"/>
              </a:rPr>
              <a:t>adapted </a:t>
            </a:r>
            <a:r>
              <a:rPr lang="en-US" sz="2800" dirty="0">
                <a:latin typeface="Arial Narrow" panose="020B0606020202030204" pitchFamily="34" charset="0"/>
                <a:cs typeface="+mn-cs"/>
              </a:rPr>
              <a:t>infrastructure and equipment;</a:t>
            </a:r>
          </a:p>
          <a:p>
            <a:pPr lvl="1" indent="-457200" algn="just" eaLnBrk="1" fontAlgn="auto" hangingPunct="1">
              <a:spcBef>
                <a:spcPct val="2000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sz="2800" dirty="0">
              <a:latin typeface="Arial Narrow" panose="020B0606020202030204" pitchFamily="34" charset="0"/>
              <a:cs typeface="+mn-cs"/>
            </a:endParaRPr>
          </a:p>
          <a:p>
            <a:pPr lvl="1" indent="-457200" algn="just" eaLnBrk="1" fontAlgn="auto" hangingPunct="1">
              <a:spcBef>
                <a:spcPct val="2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>
                <a:latin typeface="Arial Narrow" panose="020B0606020202030204" pitchFamily="34" charset="0"/>
                <a:cs typeface="+mn-cs"/>
              </a:rPr>
              <a:t>Low capacity in human resources (researchers) having acquired in-depth knowledge in their fields of expertise.</a:t>
            </a:r>
          </a:p>
          <a:p>
            <a:pPr lvl="1" indent="-457200" algn="just" eaLnBrk="1" fontAlgn="auto" hangingPunct="1">
              <a:spcBef>
                <a:spcPct val="2000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sz="2800" dirty="0">
              <a:latin typeface="Arial Narrow" panose="020B0606020202030204" pitchFamily="34" charset="0"/>
              <a:cs typeface="+mn-cs"/>
            </a:endParaRPr>
          </a:p>
          <a:p>
            <a:pPr lvl="1" indent="-457200" algn="just" eaLnBrk="1" fontAlgn="auto" hangingPunct="1">
              <a:spcBef>
                <a:spcPct val="2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>
                <a:latin typeface="Arial Narrow" panose="020B0606020202030204" pitchFamily="34" charset="0"/>
                <a:cs typeface="+mn-cs"/>
              </a:rPr>
              <a:t>Lack of a body for guidance, regulation and coordination of agricultural research institutes and centers in Burundi (Each center works for itself).</a:t>
            </a:r>
            <a:endParaRPr lang="en-US" sz="2400" b="1" dirty="0">
              <a:latin typeface="Arial Narrow" panose="020B0606020202030204" pitchFamily="34" charset="0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8600" y="0"/>
            <a:ext cx="8686800" cy="990600"/>
          </a:xfrm>
          <a:prstGeom prst="rect">
            <a:avLst/>
          </a:prstGeom>
          <a:solidFill>
            <a:srgbClr val="00B050"/>
          </a:solidFill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fr-FR" sz="3200" b="1" dirty="0" smtClean="0">
                <a:solidFill>
                  <a:srgbClr val="FFFF00"/>
                </a:solidFill>
                <a:latin typeface="Arial Narrow" panose="020B0606020202030204" pitchFamily="34" charset="0"/>
                <a:ea typeface="+mj-ea"/>
                <a:cs typeface="Times New Roman" pitchFamily="18" charset="0"/>
              </a:rPr>
              <a:t>Constraints/challenges </a:t>
            </a:r>
            <a:r>
              <a:rPr lang="en-US" altLang="fr-FR" sz="3200" b="1" dirty="0">
                <a:solidFill>
                  <a:srgbClr val="FFFF00"/>
                </a:solidFill>
                <a:latin typeface="Arial Narrow" panose="020B0606020202030204" pitchFamily="34" charset="0"/>
                <a:ea typeface="+mj-ea"/>
                <a:cs typeface="Times New Roman" pitchFamily="18" charset="0"/>
              </a:rPr>
              <a:t>of agricultural research in Burundi</a:t>
            </a:r>
            <a:r>
              <a:rPr lang="fr-FR" altLang="fr-FR" sz="3200" b="1" dirty="0" smtClean="0">
                <a:solidFill>
                  <a:srgbClr val="FFFF00"/>
                </a:solidFill>
                <a:latin typeface="Arial Narrow" panose="020B0606020202030204" pitchFamily="34" charset="0"/>
                <a:ea typeface="+mj-ea"/>
                <a:cs typeface="Times New Roman" pitchFamily="18" charset="0"/>
              </a:rPr>
              <a:t>  </a:t>
            </a:r>
            <a:endParaRPr lang="fr-FR" altLang="fr-FR" sz="3200" b="1" dirty="0">
              <a:solidFill>
                <a:srgbClr val="FFFF00"/>
              </a:solidFill>
              <a:latin typeface="Arial Narrow" panose="020B0606020202030204" pitchFamily="34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2927</TotalTime>
  <Words>741</Words>
  <Application>Microsoft Office PowerPoint</Application>
  <PresentationFormat>On-screen Show (4:3)</PresentationFormat>
  <Paragraphs>98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Arial Narrow</vt:lpstr>
      <vt:lpstr>Bookman Old Style</vt:lpstr>
      <vt:lpstr>Calibri</vt:lpstr>
      <vt:lpstr>Courier New</vt:lpstr>
      <vt:lpstr>Times New Roman</vt:lpstr>
      <vt:lpstr>Tw Cen MT</vt:lpstr>
      <vt:lpstr>Wingdings</vt:lpstr>
      <vt:lpstr>Droplet</vt:lpstr>
      <vt:lpstr>CURRENT STATUS AND PROBLEMS AFFECTING AGRICULTURAL RESEARCH IN BURUNDI   INSTITUTE OF AGRONOMIC SCIENCES OF BURUNDI (ISABU)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Nepomuscene, Ntukamazina</dc:creator>
  <cp:lastModifiedBy>Adapala Ekwamu</cp:lastModifiedBy>
  <cp:revision>256</cp:revision>
  <dcterms:created xsi:type="dcterms:W3CDTF">2020-04-29T07:17:47Z</dcterms:created>
  <dcterms:modified xsi:type="dcterms:W3CDTF">2021-05-25T07:22:45Z</dcterms:modified>
</cp:coreProperties>
</file>