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90" r:id="rId3"/>
    <p:sldId id="305" r:id="rId4"/>
    <p:sldId id="293" r:id="rId5"/>
    <p:sldId id="294" r:id="rId6"/>
    <p:sldId id="295" r:id="rId7"/>
    <p:sldId id="296" r:id="rId8"/>
    <p:sldId id="297" r:id="rId9"/>
    <p:sldId id="298" r:id="rId10"/>
    <p:sldId id="306" r:id="rId11"/>
    <p:sldId id="307" r:id="rId12"/>
    <p:sldId id="299" r:id="rId13"/>
    <p:sldId id="308" r:id="rId14"/>
    <p:sldId id="309" r:id="rId15"/>
    <p:sldId id="310" r:id="rId16"/>
    <p:sldId id="301" r:id="rId17"/>
    <p:sldId id="302" r:id="rId18"/>
    <p:sldId id="303" r:id="rId19"/>
    <p:sldId id="311" r:id="rId20"/>
    <p:sldId id="312" r:id="rId21"/>
    <p:sldId id="313" r:id="rId22"/>
    <p:sldId id="314" r:id="rId23"/>
    <p:sldId id="26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5DFD5A-B1EE-4866-88F5-4E160B6E24C6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3D8A54-6871-407D-A68E-EBABFB96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449D33-DA40-494E-BBA8-25ABF4B679DA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2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9478">
              <a:defRPr/>
            </a:pPr>
            <a:fld id="{AE6487D8-B471-42A8-B65E-C5DB46C8B269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49478">
                <a:defRPr/>
              </a:pPr>
              <a:t>23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9898-FE60-104D-B432-222193B6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ED8C0-1E93-D547-9F79-25317FC70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C310-B646-9F4F-82C8-B8018DCA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F08F-4C72-BD48-BD75-DBCA2C4A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A075-302F-2D4D-8339-C1940F63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573D-FAA4-3144-9789-77D03F5E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416B8-644A-7E41-909F-4F30DC00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ECE7E-CE3B-B141-A72F-3EA55A94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E0350-B59D-1441-ACA9-7DF73B13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D3FD-7359-AB43-B950-63E5EE4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1B014-23C5-0741-AFEB-416F0A39F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D0685-2641-5943-88A6-E18C510B7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0BC-A62C-B542-996B-8B9A5EB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6A09-31B8-B74F-B808-F002A3E0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0BF7-F9BE-E14E-9A5B-99C4FE4B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C72B-A9B2-7C46-870D-ED35AB00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65642-794E-4A42-AA8B-D6113BCB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1C553-C3E2-F64E-AFD0-28CACEE6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4C63-9D93-884D-9CA3-B15FA157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3936-B811-884F-B1D0-CB94D748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4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1070-07F3-354B-9BA1-32943CD4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4943-D88F-0644-A408-6F7C4C5B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AD97-611C-0D44-B8D5-436CE2A1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1622-A3C4-D74E-AD88-E74AEA0E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305AD-ED3A-1443-884D-97F1DB00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B3A5-86A6-9C47-B3BF-9B373BE8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9A76-D357-DF4C-9E04-46665EE9E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A7B61-95AC-0F42-AAC1-8E450988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EB1F6-2FDC-D141-94C1-F03AC94A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FCE9A-979E-5F4B-8314-502DF35C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28BE4-DC70-0A47-9AD1-0E681393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B2C3-F802-6C4A-A645-7E837848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1F3A3-A41F-B849-B99F-39C193B5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B9508-7763-434E-81FD-23E4C64D3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329EF-42A0-E54A-988F-4954E892B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DF90F-C901-DE42-A28A-426A80C16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2997A-C6EA-F44E-817A-4794F415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F2492-3CAA-C040-AD2F-D7D75AAB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44BCE-E757-2347-AFCD-5DA211DE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80FA-9A73-2541-9A93-BA45E40C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A0BF1-3229-3F45-8FEF-97311257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91728-02FD-C449-A120-8CFD2743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99BB7-B023-8449-9675-BEB2DBD8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1D5FB-4C9E-C843-86AD-1733D15B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05404-9746-D74F-88BE-6EEAEF8B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209B-4515-F348-9AC1-CA9F3F6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631F-A27A-1E4F-91FF-98A56E95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10B8-E507-5341-AFD0-98AE229E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47816-58E4-8E48-B742-A681EB358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1B2C6-883C-A447-BE9F-A236908F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037AA-6839-1F46-A027-DFDF1C1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D3CD7-8CAE-3C44-AA27-8E1397B1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E818-C931-BA43-859A-08D12F58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62A4D-ABA2-7849-B55E-D28FB5F8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673EB-BFE5-B44E-A08E-C42864F40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B30F3-B5D6-6140-9847-63A68CBC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EFB76-8C50-B043-8768-B4A8260D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E033B-B541-9648-92C9-6F71AB26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7B08F-38A4-194A-B12E-4979382D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9E938-9676-1844-8F0E-D56B0CC7C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BD6AE-3170-CA43-9185-B44C0839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5FDD-800C-7444-9AEC-50E6B430DC6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6EE51-8656-DB4E-B739-D3BD74CDE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66A1-F709-E745-B1B0-A3EB7EF2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5E71-60BA-9849-999F-CB7CF593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hyperlink" Target="mailto:secretariat@ruforum.org" TargetMode="External"/><Relationship Id="rId7" Type="http://schemas.openxmlformats.org/officeDocument/2006/relationships/hyperlink" Target="http://www.ruforum.org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ruforum.org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twitter.com/ruforumsec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facebook.com/ruforumnetwork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3836555"/>
            <a:ext cx="12192000" cy="14747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b="1" dirty="0" err="1" smtClean="0">
                <a:latin typeface="Calibri Light" panose="020F0302020204030204" pitchFamily="34" charset="0"/>
              </a:rPr>
              <a:t>Dr.</a:t>
            </a:r>
            <a:r>
              <a:rPr lang="en-GB" altLang="en-US" sz="3200" b="1" dirty="0" smtClean="0">
                <a:latin typeface="Calibri Light" panose="020F0302020204030204" pitchFamily="34" charset="0"/>
              </a:rPr>
              <a:t> Anthony Egeru</a:t>
            </a:r>
            <a:r>
              <a:rPr lang="en-GB" altLang="en-US" sz="3200" b="1" dirty="0">
                <a:latin typeface="Calibri Light" panose="020F0302020204030204" pitchFamily="34" charset="0"/>
              </a:rPr>
              <a:t/>
            </a:r>
            <a:br>
              <a:rPr lang="en-GB" altLang="en-US" sz="3200" b="1" dirty="0">
                <a:latin typeface="Calibri Light" panose="020F0302020204030204" pitchFamily="34" charset="0"/>
              </a:rPr>
            </a:br>
            <a:r>
              <a:rPr lang="en-US" altLang="en-US" sz="2700" b="1" dirty="0" smtClean="0">
                <a:solidFill>
                  <a:srgbClr val="996600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RUFORUM</a:t>
            </a:r>
            <a:endParaRPr lang="en-US" altLang="en-US" sz="3100" dirty="0">
              <a:latin typeface="Calibri Light" panose="020F0302020204030204" pitchFamily="34" charset="0"/>
            </a:endParaRP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0" y="5529263"/>
            <a:ext cx="12192000" cy="146050"/>
            <a:chOff x="1260" y="1080"/>
            <a:chExt cx="9540" cy="180"/>
          </a:xfrm>
        </p:grpSpPr>
        <p:sp>
          <p:nvSpPr>
            <p:cNvPr id="3081" name="Rectangle 3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" name="Rectangle 4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rgbClr val="CC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" name="Rectangle 5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30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04" y="5722215"/>
            <a:ext cx="2946269" cy="10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1"/>
          <p:cNvSpPr txBox="1">
            <a:spLocks/>
          </p:cNvSpPr>
          <p:nvPr/>
        </p:nvSpPr>
        <p:spPr bwMode="auto">
          <a:xfrm>
            <a:off x="96983" y="2170835"/>
            <a:ext cx="1185949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b="1" dirty="0">
                <a:latin typeface="Calibri Light" panose="020F0302020204030204" pitchFamily="34" charset="0"/>
              </a:rPr>
              <a:t/>
            </a:r>
            <a:br>
              <a:rPr lang="en-GB" altLang="en-US" b="1" dirty="0">
                <a:latin typeface="Calibri Light" panose="020F0302020204030204" pitchFamily="34" charset="0"/>
              </a:rPr>
            </a:br>
            <a:r>
              <a:rPr lang="en-US" sz="3600" dirty="0"/>
              <a:t>Pre-UN Food Systems Dialogue for North Africa and Middle </a:t>
            </a:r>
            <a:r>
              <a:rPr lang="en-US" sz="3600" dirty="0" smtClean="0"/>
              <a:t>East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9966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Issues Emerging </a:t>
            </a:r>
            <a:r>
              <a:rPr lang="en-GB" altLang="en-US" sz="4800" b="1" dirty="0">
                <a:solidFill>
                  <a:srgbClr val="9966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GB" altLang="en-US" sz="4800" b="1" dirty="0">
                <a:solidFill>
                  <a:srgbClr val="9966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en-US" altLang="en-US" sz="2700" b="1" dirty="0">
              <a:solidFill>
                <a:srgbClr val="9966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8043"/>
            <a:ext cx="122174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722215"/>
            <a:ext cx="16954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Session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07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215" r="59598" b="27695"/>
          <a:stretch/>
        </p:blipFill>
        <p:spPr>
          <a:xfrm>
            <a:off x="812788" y="263662"/>
            <a:ext cx="10395144" cy="5771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08" y="6168015"/>
            <a:ext cx="46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Rami-AUB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34" y="607601"/>
            <a:ext cx="11023072" cy="53850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Food system as a socio-ecological system—formed by biophysical and social factors </a:t>
            </a:r>
          </a:p>
          <a:p>
            <a:pPr algn="just"/>
            <a:r>
              <a:rPr lang="en-US" dirty="0" smtClean="0"/>
              <a:t>Food System consists of several component parts with external drivers and constraints shaping processes and decisions within it including; our diets, outcomes…</a:t>
            </a:r>
          </a:p>
          <a:p>
            <a:pPr algn="just"/>
            <a:r>
              <a:rPr lang="en-US" dirty="0" smtClean="0"/>
              <a:t>Various drivers shape the FS in the context of MENA region; conflict is a major driver &amp; so is demography</a:t>
            </a:r>
          </a:p>
          <a:p>
            <a:pPr algn="just"/>
            <a:r>
              <a:rPr lang="en-US" dirty="0" smtClean="0"/>
              <a:t>There is a correlation between poor nutritional outcomes and conflict…consider Yemen’s global malnutrition versus other countries in the region. </a:t>
            </a:r>
          </a:p>
          <a:p>
            <a:pPr algn="just"/>
            <a:r>
              <a:rPr lang="en-US" dirty="0" smtClean="0"/>
              <a:t>Complex situation; with rising malnutrition, stunting, but also rising obesity &amp; overweight especially in the Arabian peninsula</a:t>
            </a:r>
          </a:p>
          <a:p>
            <a:pPr algn="just"/>
            <a:r>
              <a:rPr lang="en-US" dirty="0" smtClean="0"/>
              <a:t>Varied impacts of COVID-19 with $1.2 trillion</a:t>
            </a:r>
          </a:p>
          <a:p>
            <a:pPr algn="just"/>
            <a:r>
              <a:rPr lang="en-US" dirty="0" smtClean="0"/>
              <a:t>Countries are taking varied response actions; trade export restriction, supply chain, policy to stabilize food prices</a:t>
            </a:r>
          </a:p>
          <a:p>
            <a:pPr algn="just"/>
            <a:r>
              <a:rPr lang="en-US" dirty="0" smtClean="0"/>
              <a:t>Little work has been done on the down stream for example on diets…</a:t>
            </a:r>
          </a:p>
          <a:p>
            <a:pPr algn="just"/>
            <a:r>
              <a:rPr lang="en-US" dirty="0" smtClean="0"/>
              <a:t>Transformation is a shared responsibility…it takes all to be actively involved in the FS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561" r="59504" b="27677"/>
          <a:stretch/>
        </p:blipFill>
        <p:spPr>
          <a:xfrm>
            <a:off x="679270" y="431074"/>
            <a:ext cx="11142616" cy="5995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274" y="6405545"/>
            <a:ext cx="187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Mariam-IFPRI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613954"/>
            <a:ext cx="11168741" cy="535577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Despite COVID-19 crisis, it has provided opportunity for FS transformation</a:t>
            </a:r>
          </a:p>
          <a:p>
            <a:pPr algn="just"/>
            <a:r>
              <a:rPr lang="en-US" dirty="0" smtClean="0"/>
              <a:t>But the pandemic adds to the MENA additional burden on top of; oil crises, political transitions &amp; food imports</a:t>
            </a:r>
          </a:p>
          <a:p>
            <a:pPr algn="just"/>
            <a:r>
              <a:rPr lang="en-US" dirty="0" err="1" smtClean="0"/>
              <a:t>Agri</a:t>
            </a:r>
            <a:r>
              <a:rPr lang="en-US" dirty="0" smtClean="0"/>
              <a:t>-food system in the MENA region has shown some resilience but in a varied manner across countries &amp; across sub-sectors e.g. aromatic plants less affected but fruit sectors heavily affected in case of Jordan</a:t>
            </a:r>
          </a:p>
          <a:p>
            <a:pPr algn="just"/>
            <a:r>
              <a:rPr lang="en-US" dirty="0" smtClean="0"/>
              <a:t>Social cash transfers have been used as one of the strategies for mitigating the impacts of the COVID-19 in Egypt, Sudan and Jordan</a:t>
            </a:r>
          </a:p>
          <a:p>
            <a:pPr algn="just"/>
            <a:r>
              <a:rPr lang="en-US" dirty="0" smtClean="0"/>
              <a:t>Agriculture &amp; </a:t>
            </a:r>
            <a:r>
              <a:rPr lang="en-US" dirty="0" err="1" smtClean="0"/>
              <a:t>Agri</a:t>
            </a:r>
            <a:r>
              <a:rPr lang="en-US" dirty="0" smtClean="0"/>
              <a:t>-food systems is well positioned for post-</a:t>
            </a:r>
            <a:r>
              <a:rPr lang="en-US" dirty="0" err="1" smtClean="0"/>
              <a:t>covid</a:t>
            </a:r>
            <a:r>
              <a:rPr lang="en-US" dirty="0" smtClean="0"/>
              <a:t> 19 recovery but good to learn from successful countries; in terms understanding public investment, policy frameworks..</a:t>
            </a:r>
          </a:p>
          <a:p>
            <a:pPr algn="just"/>
            <a:r>
              <a:rPr lang="en-US" dirty="0" smtClean="0"/>
              <a:t> Integrating private sector to lead growth in the </a:t>
            </a:r>
            <a:r>
              <a:rPr lang="en-US" dirty="0" err="1" smtClean="0"/>
              <a:t>agri</a:t>
            </a:r>
            <a:r>
              <a:rPr lang="en-US" dirty="0" smtClean="0"/>
              <a:t>-food systems</a:t>
            </a:r>
          </a:p>
          <a:p>
            <a:pPr algn="just"/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05537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39302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Panel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62" y="155130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 smtClean="0"/>
              <a:t>Abderrahman</a:t>
            </a:r>
            <a:endParaRPr lang="en-US" b="1" dirty="0" smtClean="0"/>
          </a:p>
          <a:p>
            <a:pPr lvl="1" algn="just"/>
            <a:r>
              <a:rPr lang="en-US" dirty="0" smtClean="0"/>
              <a:t>Need to identify good practices in the local food system </a:t>
            </a:r>
          </a:p>
          <a:p>
            <a:pPr lvl="1" algn="just"/>
            <a:r>
              <a:rPr lang="en-US" dirty="0" smtClean="0"/>
              <a:t>Build action based on evidence…this evidence is available </a:t>
            </a:r>
          </a:p>
          <a:p>
            <a:pPr lvl="1" algn="just"/>
            <a:r>
              <a:rPr lang="en-US" dirty="0" smtClean="0"/>
              <a:t>Need to build a stronger local food system to provide adequate food locally to reduce reliance on imports</a:t>
            </a:r>
          </a:p>
          <a:p>
            <a:pPr lvl="1" algn="just"/>
            <a:r>
              <a:rPr lang="en-US" dirty="0" smtClean="0"/>
              <a:t>Need good advisory services, raise farmer awareness 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800" dirty="0" smtClean="0"/>
              <a:t>Al-</a:t>
            </a:r>
            <a:r>
              <a:rPr lang="en-US" sz="2800" dirty="0" err="1" smtClean="0"/>
              <a:t>zri</a:t>
            </a:r>
            <a:endParaRPr lang="en-US" sz="2800" dirty="0"/>
          </a:p>
          <a:p>
            <a:pPr lvl="1" algn="just"/>
            <a:r>
              <a:rPr lang="en-US" dirty="0" smtClean="0"/>
              <a:t>Need to intensify efforts to enhance food systems in the Arab world </a:t>
            </a:r>
          </a:p>
          <a:p>
            <a:pPr lvl="1" algn="just"/>
            <a:r>
              <a:rPr lang="en-US" dirty="0" smtClean="0"/>
              <a:t>Need to transform our FS to help achieve SDGs beyond the national level</a:t>
            </a:r>
          </a:p>
          <a:p>
            <a:pPr lvl="1" algn="just"/>
            <a:r>
              <a:rPr lang="en-US" dirty="0" smtClean="0"/>
              <a:t>Challenge is how to transform the consumption patterns of people and address the food waste</a:t>
            </a:r>
          </a:p>
          <a:p>
            <a:pPr lvl="1" algn="just"/>
            <a:r>
              <a:rPr lang="en-US" dirty="0" smtClean="0"/>
              <a:t>Enhancing biodiversity, responding to climate change, address the complex of Green house gas emissions, &amp; building resilience towards the pandemic and emerging issues in the future  </a:t>
            </a:r>
          </a:p>
          <a:p>
            <a:pPr lvl="1"/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1" y="845911"/>
            <a:ext cx="11323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Interventions</a:t>
            </a:r>
          </a:p>
          <a:p>
            <a:pPr algn="just"/>
            <a:r>
              <a:rPr lang="en-US" b="1" dirty="0" smtClean="0"/>
              <a:t>Efficiency in agriculture</a:t>
            </a:r>
            <a:r>
              <a:rPr lang="en-US" b="1" dirty="0"/>
              <a:t>: </a:t>
            </a:r>
            <a:r>
              <a:rPr lang="en-US" dirty="0" smtClean="0"/>
              <a:t>need to improve </a:t>
            </a:r>
            <a:r>
              <a:rPr lang="en-US" dirty="0"/>
              <a:t>the efficiency of our local food production systems</a:t>
            </a:r>
            <a:endParaRPr lang="en-US" dirty="0" smtClean="0"/>
          </a:p>
          <a:p>
            <a:pPr algn="just"/>
            <a:r>
              <a:rPr lang="en-US" b="1" dirty="0" smtClean="0"/>
              <a:t>Encourage and attract young people into agriculture</a:t>
            </a:r>
            <a:r>
              <a:rPr lang="en-US" dirty="0" smtClean="0"/>
              <a:t>: Our education systems in the universities…previous processes taught simply what was on offer but today, there is a switch to agriculture as business…thus…show youth that agriculture is beyond food production</a:t>
            </a:r>
          </a:p>
          <a:p>
            <a:pPr algn="just"/>
            <a:r>
              <a:rPr lang="en-US" b="1" dirty="0" smtClean="0"/>
              <a:t>Collaboration</a:t>
            </a:r>
            <a:r>
              <a:rPr lang="en-US" dirty="0" smtClean="0"/>
              <a:t>: need to come together to address the common problems</a:t>
            </a:r>
          </a:p>
          <a:p>
            <a:pPr algn="just"/>
            <a:r>
              <a:rPr lang="en-US" b="1" dirty="0" smtClean="0"/>
              <a:t>Transition of agriculture to food value chains</a:t>
            </a:r>
            <a:r>
              <a:rPr lang="en-US" dirty="0" smtClean="0"/>
              <a:t>: looking beyond traditional production for household food security (availability)…unlocking the income potential of agriculture is critical in lifting smallholder farmers  </a:t>
            </a: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Break Out Sessions </a:t>
            </a:r>
            <a:endParaRPr lang="en-US" sz="3600" b="1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92" y="308918"/>
            <a:ext cx="10515600" cy="4954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Technological Imperatives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553" y="804404"/>
            <a:ext cx="5111920" cy="5650184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OCP has had a 100 year commitment to Africa’s agriculture </a:t>
            </a:r>
          </a:p>
          <a:p>
            <a:pPr algn="just"/>
            <a:r>
              <a:rPr lang="en-US" sz="2200" dirty="0" smtClean="0"/>
              <a:t>OCP implements a holistic approach to the transformation of Africa’s agriculture</a:t>
            </a:r>
          </a:p>
          <a:p>
            <a:pPr algn="just"/>
            <a:r>
              <a:rPr lang="en-US" sz="2200" dirty="0" smtClean="0"/>
              <a:t>Committed to the transformation of Africa’s agriculture through innovative business model </a:t>
            </a:r>
          </a:p>
          <a:p>
            <a:pPr lvl="1" algn="just"/>
            <a:r>
              <a:rPr lang="en-US" sz="1800" dirty="0" smtClean="0"/>
              <a:t>Best in class products</a:t>
            </a:r>
          </a:p>
          <a:p>
            <a:pPr lvl="1" algn="just"/>
            <a:r>
              <a:rPr lang="en-US" sz="1800" dirty="0" smtClean="0"/>
              <a:t>Extension services </a:t>
            </a:r>
          </a:p>
          <a:p>
            <a:pPr lvl="1" algn="just"/>
            <a:r>
              <a:rPr lang="en-US" sz="1800" dirty="0" smtClean="0"/>
              <a:t>Digital solutions </a:t>
            </a:r>
          </a:p>
          <a:p>
            <a:pPr lvl="1" algn="just"/>
            <a:r>
              <a:rPr lang="en-US" sz="1800" dirty="0" smtClean="0"/>
              <a:t>Connection to ecosystems </a:t>
            </a:r>
          </a:p>
          <a:p>
            <a:pPr lvl="1" algn="just"/>
            <a:r>
              <a:rPr lang="en-US" sz="1800" dirty="0" smtClean="0"/>
              <a:t>Investing on people (building capacities)</a:t>
            </a:r>
          </a:p>
          <a:p>
            <a:pPr algn="just"/>
            <a:r>
              <a:rPr lang="en-US" sz="2200" dirty="0" smtClean="0"/>
              <a:t>Well anchored digital solutions to serve the farmers</a:t>
            </a:r>
          </a:p>
          <a:p>
            <a:pPr lvl="1" algn="just"/>
            <a:r>
              <a:rPr lang="en-US" sz="1800" dirty="0" smtClean="0"/>
              <a:t>Digital mobile crop advisor </a:t>
            </a:r>
          </a:p>
          <a:p>
            <a:pPr lvl="1" algn="just"/>
            <a:r>
              <a:rPr lang="en-US" sz="1800" dirty="0" smtClean="0"/>
              <a:t>Digital soil mapping 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316" t="30853" r="35710" b="23840"/>
          <a:stretch/>
        </p:blipFill>
        <p:spPr>
          <a:xfrm>
            <a:off x="266892" y="945419"/>
            <a:ext cx="6470084" cy="37480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892" y="4649802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Charradi</a:t>
            </a:r>
            <a:r>
              <a:rPr lang="en-US" dirty="0" smtClean="0"/>
              <a:t>-VP OCP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1933" t="32159" r="37839" b="20329"/>
          <a:stretch/>
        </p:blipFill>
        <p:spPr>
          <a:xfrm>
            <a:off x="2069941" y="4724092"/>
            <a:ext cx="4720823" cy="20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77" t="20518" r="30891" b="17504"/>
          <a:stretch/>
        </p:blipFill>
        <p:spPr>
          <a:xfrm>
            <a:off x="462948" y="222068"/>
            <a:ext cx="11519263" cy="5525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7806" y="6400800"/>
            <a:ext cx="73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looking for tech for high impact not just high tech for Africa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remarks-Prof. </a:t>
            </a:r>
            <a:r>
              <a:rPr lang="en-US" dirty="0" err="1" smtClean="0"/>
              <a:t>Adipala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45" y="1590494"/>
            <a:ext cx="11066417" cy="4351338"/>
          </a:xfrm>
        </p:spPr>
        <p:txBody>
          <a:bodyPr/>
          <a:lstStyle/>
          <a:p>
            <a:pPr algn="just"/>
            <a:r>
              <a:rPr lang="en-US" dirty="0" smtClean="0"/>
              <a:t>Acknowledges the partnership with AOAD, participation of AUC, and other institutions that have responded to the dialogue</a:t>
            </a:r>
          </a:p>
          <a:p>
            <a:pPr algn="just"/>
            <a:r>
              <a:rPr lang="en-US" dirty="0" smtClean="0"/>
              <a:t>RUFORUM is founded on three key issues; networking, resource mobilization and advocacy, rationalizing resource use, a collective platform for training quality graduates </a:t>
            </a:r>
          </a:p>
          <a:p>
            <a:pPr algn="just"/>
            <a:r>
              <a:rPr lang="en-US" dirty="0"/>
              <a:t>Delivering SDGs cannot happen without ending hunger and malnutrition and without having sustainable and resilient, climate-compatible agriculture and food </a:t>
            </a:r>
            <a:r>
              <a:rPr lang="en-US" dirty="0" smtClean="0"/>
              <a:t>systems</a:t>
            </a:r>
          </a:p>
          <a:p>
            <a:pPr algn="just"/>
            <a:r>
              <a:rPr lang="en-US" dirty="0" smtClean="0"/>
              <a:t>UN established the framework of delivering on the UN-Food systems summit involving various tracks</a:t>
            </a:r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3" y="6176963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872036"/>
            <a:ext cx="11205754" cy="46404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Interventions</a:t>
            </a:r>
          </a:p>
          <a:p>
            <a:pPr algn="just"/>
            <a:r>
              <a:rPr lang="en-US" dirty="0" smtClean="0"/>
              <a:t>Need to be cautious that improving economic outcomes of FS seems to be the main driver of </a:t>
            </a:r>
            <a:r>
              <a:rPr lang="en-US" dirty="0" err="1" smtClean="0"/>
              <a:t>digitalization..often</a:t>
            </a:r>
            <a:r>
              <a:rPr lang="en-US" dirty="0" smtClean="0"/>
              <a:t> ignoring aspects such as environmental aspects </a:t>
            </a:r>
          </a:p>
          <a:p>
            <a:pPr algn="just"/>
            <a:r>
              <a:rPr lang="en-US" dirty="0" smtClean="0"/>
              <a:t>Entrepreneurship innovation as a critical point for valorizing technology and innovation </a:t>
            </a:r>
          </a:p>
          <a:p>
            <a:pPr algn="just"/>
            <a:r>
              <a:rPr lang="en-US" dirty="0" smtClean="0"/>
              <a:t>Universities are supposed to be drivers of change and innovation but most of the innovations from universities have not been able to create startups but rather there has been a string emphasis on publications </a:t>
            </a:r>
          </a:p>
          <a:p>
            <a:pPr algn="just"/>
            <a:r>
              <a:rPr lang="en-US" dirty="0" smtClean="0"/>
              <a:t>Need to create entrepreneurship enabling environments at universities</a:t>
            </a:r>
          </a:p>
          <a:p>
            <a:pPr algn="just"/>
            <a:r>
              <a:rPr lang="en-US" dirty="0" smtClean="0"/>
              <a:t>Working on IT valorization at universities… 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6" y="221435"/>
            <a:ext cx="10515600" cy="6276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Strengthening Food Systems Transformation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198607"/>
            <a:ext cx="11035937" cy="5097690"/>
          </a:xfrm>
        </p:spPr>
        <p:txBody>
          <a:bodyPr/>
          <a:lstStyle/>
          <a:p>
            <a:pPr algn="just"/>
            <a:r>
              <a:rPr lang="en-US" dirty="0" smtClean="0"/>
              <a:t>FS are inter-linked and run  across the value chains.</a:t>
            </a:r>
          </a:p>
          <a:p>
            <a:pPr algn="just"/>
            <a:r>
              <a:rPr lang="en-US" dirty="0" smtClean="0"/>
              <a:t>FS need to be sustainable in all that we do, there is need for research and capacity development across the Value chain</a:t>
            </a:r>
          </a:p>
          <a:p>
            <a:pPr algn="just"/>
            <a:r>
              <a:rPr lang="en-US" dirty="0" smtClean="0"/>
              <a:t>Adapt technologies and innovations to local context and need to adopt feasible technologies that make sense from the income perspective to farmers </a:t>
            </a:r>
          </a:p>
          <a:p>
            <a:pPr algn="just"/>
            <a:r>
              <a:rPr lang="en-US" dirty="0" smtClean="0"/>
              <a:t>Promote partnerships including reverse linkages across countries within the context of ISDB operations  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4" y="247560"/>
            <a:ext cx="10515600" cy="69296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Institutional linkages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3" y="1250859"/>
            <a:ext cx="10748555" cy="47711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Policy making and financial making should be complementary to those existing at country level </a:t>
            </a:r>
          </a:p>
          <a:p>
            <a:pPr algn="just"/>
            <a:r>
              <a:rPr lang="en-US" dirty="0" smtClean="0"/>
              <a:t>Policy should focus on improving on the enabling environment including; technology, inputs, and value chains &amp;infrastructure to enable active actor participation</a:t>
            </a:r>
          </a:p>
          <a:p>
            <a:pPr algn="just"/>
            <a:r>
              <a:rPr lang="en-US" dirty="0" smtClean="0"/>
              <a:t>Take advantage of digital agriculture</a:t>
            </a:r>
          </a:p>
          <a:p>
            <a:pPr algn="just"/>
            <a:r>
              <a:rPr lang="en-US" dirty="0" smtClean="0"/>
              <a:t>Share the models and piggy back how to address institutional challenges</a:t>
            </a:r>
          </a:p>
          <a:p>
            <a:pPr algn="just"/>
            <a:r>
              <a:rPr lang="en-US" dirty="0" smtClean="0"/>
              <a:t>Provide a mechanism for lesson sharing and solution building</a:t>
            </a:r>
          </a:p>
          <a:p>
            <a:pPr algn="just"/>
            <a:r>
              <a:rPr lang="en-US" dirty="0" smtClean="0"/>
              <a:t>Bringing the private sector to in particular enhance the deployment of ICTs to enhance functioning of FS</a:t>
            </a:r>
          </a:p>
          <a:p>
            <a:pPr algn="just"/>
            <a:r>
              <a:rPr lang="en-US" dirty="0" smtClean="0"/>
              <a:t>Bring on board financial institutions to enhance FS e.g. production processes, support the enabling of credit</a:t>
            </a:r>
          </a:p>
          <a:p>
            <a:r>
              <a:rPr lang="en-US" dirty="0" smtClean="0"/>
              <a:t>Create harmonization that can enable ease of movement of goods and services across regions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 flipV="1">
            <a:off x="393700" y="5245100"/>
            <a:ext cx="11664950" cy="90488"/>
            <a:chOff x="1260" y="1080"/>
            <a:chExt cx="9540" cy="180"/>
          </a:xfrm>
        </p:grpSpPr>
        <p:sp>
          <p:nvSpPr>
            <p:cNvPr id="17423" name="Rectangle 3"/>
            <p:cNvSpPr>
              <a:spLocks noChangeArrowheads="1" noChangeShapeType="1"/>
            </p:cNvSpPr>
            <p:nvPr/>
          </p:nvSpPr>
          <p:spPr bwMode="auto">
            <a:xfrm>
              <a:off x="1260" y="1080"/>
              <a:ext cx="3180" cy="18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4" name="Rectangle 4"/>
            <p:cNvSpPr>
              <a:spLocks noChangeArrowheads="1" noChangeShapeType="1"/>
            </p:cNvSpPr>
            <p:nvPr/>
          </p:nvSpPr>
          <p:spPr bwMode="auto">
            <a:xfrm>
              <a:off x="4440" y="1080"/>
              <a:ext cx="3180" cy="180"/>
            </a:xfrm>
            <a:prstGeom prst="rect">
              <a:avLst/>
            </a:prstGeom>
            <a:solidFill>
              <a:srgbClr val="CC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Rectangle 5"/>
            <p:cNvSpPr>
              <a:spLocks noChangeArrowheads="1" noChangeShapeType="1"/>
            </p:cNvSpPr>
            <p:nvPr/>
          </p:nvSpPr>
          <p:spPr bwMode="auto">
            <a:xfrm>
              <a:off x="7620" y="1080"/>
              <a:ext cx="3180" cy="1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206500" y="57991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Email 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3"/>
              </a:rPr>
              <a:t>secretariat@ruforum.org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660775" y="5800725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Like Us on Facebook: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ruforumnetwork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6226175" y="5818188"/>
            <a:ext cx="146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Follow Us on Twitter: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5"/>
              </a:rPr>
              <a:t>ruforumsec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8443913" y="5835650"/>
            <a:ext cx="173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Visit Our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Blog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http://blog.ruforum.org/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0953750" y="5861050"/>
            <a:ext cx="1274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Visit Our Website: </a:t>
            </a:r>
            <a:r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7"/>
              </a:rPr>
              <a:t>www.ruforum.org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416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663" y="169863"/>
            <a:ext cx="8218487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" descr="http://santaclausgirls.areavoices.com/files/2011/12/THNAK-YOU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39116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5689600"/>
            <a:ext cx="7397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638" y="5689600"/>
            <a:ext cx="7175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8" y="5732463"/>
            <a:ext cx="630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288" y="5702300"/>
            <a:ext cx="6619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088" y="5797550"/>
            <a:ext cx="6080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5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69" r="59504" b="26459"/>
          <a:stretch/>
        </p:blipFill>
        <p:spPr>
          <a:xfrm>
            <a:off x="563879" y="261257"/>
            <a:ext cx="11375571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90457"/>
            <a:ext cx="10515600" cy="886506"/>
          </a:xfrm>
        </p:spPr>
        <p:txBody>
          <a:bodyPr/>
          <a:lstStyle/>
          <a:p>
            <a:r>
              <a:rPr lang="en-US" dirty="0" smtClean="0"/>
              <a:t>Engage universities to take leadership in championing food systems </a:t>
            </a: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39" t="30269" r="60005" b="27294"/>
          <a:stretch/>
        </p:blipFill>
        <p:spPr>
          <a:xfrm>
            <a:off x="1920239" y="352030"/>
            <a:ext cx="8123773" cy="47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0503" r="59605" b="27111"/>
          <a:stretch/>
        </p:blipFill>
        <p:spPr>
          <a:xfrm>
            <a:off x="601638" y="485962"/>
            <a:ext cx="11011242" cy="57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remarks-</a:t>
            </a:r>
            <a:r>
              <a:rPr lang="en-US" b="1" dirty="0" err="1" smtClean="0"/>
              <a:t>Raed</a:t>
            </a:r>
            <a:r>
              <a:rPr lang="en-US" b="1" dirty="0" smtClean="0"/>
              <a:t> (AOAD)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Food systems are important in achieving food security as well as environmental goals</a:t>
            </a:r>
          </a:p>
          <a:p>
            <a:pPr algn="just"/>
            <a:r>
              <a:rPr lang="en-US" dirty="0" smtClean="0"/>
              <a:t>Food systems are  remain vulnerable</a:t>
            </a:r>
          </a:p>
          <a:p>
            <a:pPr algn="just"/>
            <a:r>
              <a:rPr lang="en-US" dirty="0" smtClean="0"/>
              <a:t>UN FS is an opportunity for achieving SDGs</a:t>
            </a:r>
          </a:p>
          <a:p>
            <a:pPr algn="just"/>
            <a:r>
              <a:rPr lang="en-US" dirty="0" smtClean="0"/>
              <a:t>UN Food System summit provides opportunity for the responding to the strategic plan </a:t>
            </a:r>
          </a:p>
          <a:p>
            <a:pPr algn="just"/>
            <a:r>
              <a:rPr lang="en-US" dirty="0" smtClean="0"/>
              <a:t>RUFORUM-AOAD partnership remains strategic as it responds to the Arab-Africa collaboration/partnership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65125"/>
            <a:ext cx="10765971" cy="1325563"/>
          </a:xfrm>
        </p:spPr>
        <p:txBody>
          <a:bodyPr/>
          <a:lstStyle/>
          <a:p>
            <a:r>
              <a:rPr lang="en-US" b="1" dirty="0" smtClean="0"/>
              <a:t>Opening remarks-Dr. </a:t>
            </a:r>
            <a:r>
              <a:rPr lang="en-US" b="1" dirty="0" err="1" smtClean="0"/>
              <a:t>Bahiigwa</a:t>
            </a:r>
            <a:r>
              <a:rPr lang="en-US" b="1" dirty="0"/>
              <a:t> </a:t>
            </a:r>
            <a:r>
              <a:rPr lang="en-US" b="1" dirty="0" smtClean="0"/>
              <a:t>(AUC)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743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Africa is a diverse continent in people and agro-ecologies </a:t>
            </a:r>
          </a:p>
          <a:p>
            <a:pPr algn="just"/>
            <a:r>
              <a:rPr lang="en-US" dirty="0" smtClean="0"/>
              <a:t>Game changing solutions in the context of UN FS are those that could be unique and specific to some countries/ecologies because of diversity </a:t>
            </a:r>
          </a:p>
          <a:p>
            <a:pPr algn="just"/>
            <a:r>
              <a:rPr lang="en-US" dirty="0" smtClean="0"/>
              <a:t>AUC working with NEPAD, is developing a common position for UN FS and is gathering feedback from all national and regional dialogues</a:t>
            </a:r>
          </a:p>
          <a:p>
            <a:pPr algn="just"/>
            <a:r>
              <a:rPr lang="en-US" dirty="0" smtClean="0"/>
              <a:t>All people need to have interest in the UN FS because all of us are stakeholders in food </a:t>
            </a:r>
          </a:p>
          <a:p>
            <a:pPr algn="just"/>
            <a:r>
              <a:rPr lang="en-US" dirty="0" smtClean="0"/>
              <a:t>We are seeking solutions to respond more sustainably to global problems that are affecting the continent</a:t>
            </a:r>
          </a:p>
          <a:p>
            <a:pPr algn="just"/>
            <a:r>
              <a:rPr lang="en-US" dirty="0" smtClean="0"/>
              <a:t>Important to note that the process of adopting a common position has an established process. 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6" y="364490"/>
            <a:ext cx="10515600" cy="1006475"/>
          </a:xfrm>
        </p:spPr>
        <p:txBody>
          <a:bodyPr/>
          <a:lstStyle/>
          <a:p>
            <a:r>
              <a:rPr lang="en-US" b="1" dirty="0" smtClean="0"/>
              <a:t>Opening remarks…..</a:t>
            </a:r>
            <a:r>
              <a:rPr lang="en-US" b="1" dirty="0" err="1" smtClean="0"/>
              <a:t>Momodou</a:t>
            </a:r>
            <a:r>
              <a:rPr lang="en-US" b="1" dirty="0" smtClean="0"/>
              <a:t> (ISDB)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0965"/>
            <a:ext cx="10515600" cy="48059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COVID-19 has destabilized the food system in various ways</a:t>
            </a:r>
          </a:p>
          <a:p>
            <a:pPr algn="just"/>
            <a:r>
              <a:rPr lang="en-US" dirty="0" smtClean="0"/>
              <a:t>Emergency action: ISDB has put in place contingency measures to help countries respond to the COVID-19 effects on food security helping with technical advise to countries  </a:t>
            </a:r>
          </a:p>
          <a:p>
            <a:pPr algn="just"/>
            <a:r>
              <a:rPr lang="en-US" dirty="0" smtClean="0"/>
              <a:t>Committing Resources: ISDB has allocated $2.3 billion to help countries respond in the immediate and long-term actions towards effects of COVID-19 </a:t>
            </a:r>
          </a:p>
          <a:p>
            <a:pPr algn="just"/>
            <a:r>
              <a:rPr lang="en-US" dirty="0" smtClean="0"/>
              <a:t>Strategic plans: ISDB Board approved agriculture sector policy that has 6 pillars; building resilience being at the center of it</a:t>
            </a:r>
          </a:p>
          <a:p>
            <a:pPr algn="just"/>
            <a:r>
              <a:rPr lang="en-US" dirty="0" smtClean="0"/>
              <a:t>Collaboration: ISDB recognizes that achieving the interventions against COVID-19 could only be achieved through working together with others</a:t>
            </a:r>
          </a:p>
          <a:p>
            <a:pPr algn="just"/>
            <a:r>
              <a:rPr lang="en-US" dirty="0" smtClean="0"/>
              <a:t>Developing value chains: ISDB investing $3.3 billion in Africa to support value chains development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Opening remarks: </a:t>
            </a:r>
            <a:r>
              <a:rPr lang="en-US" sz="3200" b="1" dirty="0" err="1" smtClean="0"/>
              <a:t>Fiedel</a:t>
            </a:r>
            <a:r>
              <a:rPr lang="en-US" sz="3200" b="1" dirty="0" smtClean="0"/>
              <a:t> (</a:t>
            </a:r>
            <a:r>
              <a:rPr lang="en-US" sz="3200" b="1" dirty="0"/>
              <a:t>Social Commission for Western </a:t>
            </a:r>
            <a:r>
              <a:rPr lang="en-US" sz="3200" b="1" dirty="0" smtClean="0"/>
              <a:t>Asia)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120230"/>
            <a:ext cx="10515600" cy="47972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Achieving food security has been at an interacting complex; with disagreement with other goals.</a:t>
            </a:r>
          </a:p>
          <a:p>
            <a:pPr algn="just"/>
            <a:r>
              <a:rPr lang="en-US" dirty="0" smtClean="0"/>
              <a:t>UN FS is an opportunity to generate new approaches to addressing food security sustainably; but</a:t>
            </a:r>
          </a:p>
          <a:p>
            <a:pPr lvl="1" algn="just"/>
            <a:r>
              <a:rPr lang="en-US" dirty="0" smtClean="0"/>
              <a:t>Need to improve productivity</a:t>
            </a:r>
          </a:p>
          <a:p>
            <a:pPr lvl="1" algn="just"/>
            <a:r>
              <a:rPr lang="en-US" dirty="0" smtClean="0"/>
              <a:t>Support farmers to access markets</a:t>
            </a:r>
          </a:p>
          <a:p>
            <a:pPr lvl="1" algn="just"/>
            <a:r>
              <a:rPr lang="en-US" dirty="0" smtClean="0"/>
              <a:t>Deal with climate change </a:t>
            </a:r>
          </a:p>
          <a:p>
            <a:pPr lvl="1" algn="just"/>
            <a:r>
              <a:rPr lang="en-US" dirty="0" smtClean="0"/>
              <a:t>Develop rural agriculture etc. </a:t>
            </a:r>
          </a:p>
          <a:p>
            <a:pPr algn="just"/>
            <a:r>
              <a:rPr lang="en-US" dirty="0" smtClean="0"/>
              <a:t>Worked with other partners to hold dialogues in various regions of the world involving youth, academia, private sector etc. Pointing to:</a:t>
            </a:r>
          </a:p>
          <a:p>
            <a:pPr lvl="1" algn="just"/>
            <a:r>
              <a:rPr lang="en-US" dirty="0" smtClean="0"/>
              <a:t>Optimize sustainable production</a:t>
            </a:r>
          </a:p>
          <a:p>
            <a:pPr lvl="1" algn="just"/>
            <a:r>
              <a:rPr lang="en-US" dirty="0" smtClean="0"/>
              <a:t>Respond to risks and hazards</a:t>
            </a:r>
          </a:p>
          <a:p>
            <a:pPr lvl="1" algn="just"/>
            <a:r>
              <a:rPr lang="en-US" dirty="0" smtClean="0"/>
              <a:t>Ensure inclusiveness of smallholders</a:t>
            </a:r>
          </a:p>
          <a:p>
            <a:pPr lvl="1" algn="just"/>
            <a:r>
              <a:rPr lang="en-US" dirty="0" smtClean="0"/>
              <a:t>Ensure resilience </a:t>
            </a:r>
          </a:p>
          <a:p>
            <a:pPr lvl="1" algn="just"/>
            <a:r>
              <a:rPr lang="en-US" dirty="0" smtClean="0"/>
              <a:t>Need to have a harmonized position with other dialogues from other regions to ensure a single voice</a:t>
            </a: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51" y="6271490"/>
            <a:ext cx="1388622" cy="4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05255"/>
            <a:ext cx="954233" cy="6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1398</Words>
  <Application>Microsoft Office PowerPoint</Application>
  <PresentationFormat>Widescreen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Office Theme</vt:lpstr>
      <vt:lpstr>Dr. Anthony Egeru RUFORUM</vt:lpstr>
      <vt:lpstr>Opening remarks-Prof. Adipala </vt:lpstr>
      <vt:lpstr>PowerPoint Presentation</vt:lpstr>
      <vt:lpstr>PowerPoint Presentation</vt:lpstr>
      <vt:lpstr>PowerPoint Presentation</vt:lpstr>
      <vt:lpstr>Opening remarks-Raed (AOAD)</vt:lpstr>
      <vt:lpstr>Opening remarks-Dr. Bahiigwa (AUC)</vt:lpstr>
      <vt:lpstr>Opening remarks…..Momodou (ISDB)</vt:lpstr>
      <vt:lpstr>Opening remarks: Fiedel (Social Commission for Western Asia)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Session</vt:lpstr>
      <vt:lpstr>PowerPoint Presentation</vt:lpstr>
      <vt:lpstr>PowerPoint Presentation</vt:lpstr>
      <vt:lpstr>Technological Imperatives  </vt:lpstr>
      <vt:lpstr>PowerPoint Presentation</vt:lpstr>
      <vt:lpstr>PowerPoint Presentation</vt:lpstr>
      <vt:lpstr>Strengthening Food Systems Transformation</vt:lpstr>
      <vt:lpstr>Institutional linkages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Universities in transformation of food systems in Africa</dc:title>
  <dc:creator>Microsoft Office User</dc:creator>
  <cp:lastModifiedBy>Kato Jacob</cp:lastModifiedBy>
  <cp:revision>178</cp:revision>
  <cp:lastPrinted>2021-05-15T10:06:25Z</cp:lastPrinted>
  <dcterms:created xsi:type="dcterms:W3CDTF">2021-03-27T07:35:39Z</dcterms:created>
  <dcterms:modified xsi:type="dcterms:W3CDTF">2021-06-12T13:09:09Z</dcterms:modified>
</cp:coreProperties>
</file>