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68" r:id="rId3"/>
    <p:sldId id="258" r:id="rId4"/>
    <p:sldId id="260" r:id="rId5"/>
    <p:sldId id="262" r:id="rId6"/>
    <p:sldId id="261" r:id="rId7"/>
    <p:sldId id="269" r:id="rId8"/>
    <p:sldId id="263" r:id="rId9"/>
    <p:sldId id="264" r:id="rId10"/>
    <p:sldId id="265" r:id="rId11"/>
    <p:sldId id="266"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72"/>
      </p:cViewPr>
      <p:guideLst/>
    </p:cSldViewPr>
  </p:slideViewPr>
  <p:notesTextViewPr>
    <p:cViewPr>
      <p:scale>
        <a:sx n="1" d="1"/>
        <a:sy n="1" d="1"/>
      </p:scale>
      <p:origin x="0" y="0"/>
    </p:cViewPr>
  </p:notesTextViewPr>
  <p:sorterViewPr>
    <p:cViewPr>
      <p:scale>
        <a:sx n="100" d="100"/>
        <a:sy n="100" d="100"/>
      </p:scale>
      <p:origin x="0" y="-36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961634-026E-43C7-9433-737B1C0F836E}" type="datetimeFigureOut">
              <a:rPr lang="en-US" smtClean="0"/>
              <a:t>3/22/2019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2C1403-04D8-4618-AC53-A58AB3DF4D08}" type="slidenum">
              <a:rPr lang="en-US" smtClean="0"/>
              <a:t>‹#›</a:t>
            </a:fld>
            <a:endParaRPr lang="en-US"/>
          </a:p>
        </p:txBody>
      </p:sp>
    </p:spTree>
    <p:extLst>
      <p:ext uri="{BB962C8B-B14F-4D97-AF65-F5344CB8AC3E}">
        <p14:creationId xmlns:p14="http://schemas.microsoft.com/office/powerpoint/2010/main" val="296884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6AE027-C6BC-4594-91D9-EFB4B79BFF60}" type="datetime1">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7C291-62D3-44D3-BB67-2B90DE362D55}" type="slidenum">
              <a:rPr lang="en-US" smtClean="0"/>
              <a:t>‹#›</a:t>
            </a:fld>
            <a:endParaRPr lang="en-US"/>
          </a:p>
        </p:txBody>
      </p:sp>
    </p:spTree>
    <p:extLst>
      <p:ext uri="{BB962C8B-B14F-4D97-AF65-F5344CB8AC3E}">
        <p14:creationId xmlns:p14="http://schemas.microsoft.com/office/powerpoint/2010/main" val="21147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4898C-0AE1-4FEF-AA61-A13204807F31}" type="datetime1">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7C291-62D3-44D3-BB67-2B90DE362D55}" type="slidenum">
              <a:rPr lang="en-US" smtClean="0"/>
              <a:t>‹#›</a:t>
            </a:fld>
            <a:endParaRPr lang="en-US"/>
          </a:p>
        </p:txBody>
      </p:sp>
    </p:spTree>
    <p:extLst>
      <p:ext uri="{BB962C8B-B14F-4D97-AF65-F5344CB8AC3E}">
        <p14:creationId xmlns:p14="http://schemas.microsoft.com/office/powerpoint/2010/main" val="340857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498574-F8DE-4F55-9DC3-36695A141384}" type="datetime1">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7C291-62D3-44D3-BB67-2B90DE362D55}" type="slidenum">
              <a:rPr lang="en-US" smtClean="0"/>
              <a:t>‹#›</a:t>
            </a:fld>
            <a:endParaRPr lang="en-US"/>
          </a:p>
        </p:txBody>
      </p:sp>
    </p:spTree>
    <p:extLst>
      <p:ext uri="{BB962C8B-B14F-4D97-AF65-F5344CB8AC3E}">
        <p14:creationId xmlns:p14="http://schemas.microsoft.com/office/powerpoint/2010/main" val="1403261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0940B5-CBD9-4FD4-A924-0843B8EBF83B}"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A131-D1AC-41A8-B43F-08262C58E374}" type="slidenum">
              <a:rPr lang="en-US" smtClean="0"/>
              <a:t>‹#›</a:t>
            </a:fld>
            <a:endParaRPr lang="en-US"/>
          </a:p>
        </p:txBody>
      </p:sp>
    </p:spTree>
    <p:extLst>
      <p:ext uri="{BB962C8B-B14F-4D97-AF65-F5344CB8AC3E}">
        <p14:creationId xmlns:p14="http://schemas.microsoft.com/office/powerpoint/2010/main" val="2610686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0940B5-CBD9-4FD4-A924-0843B8EBF83B}"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A131-D1AC-41A8-B43F-08262C58E374}" type="slidenum">
              <a:rPr lang="en-US" smtClean="0"/>
              <a:t>‹#›</a:t>
            </a:fld>
            <a:endParaRPr lang="en-US"/>
          </a:p>
        </p:txBody>
      </p:sp>
    </p:spTree>
    <p:extLst>
      <p:ext uri="{BB962C8B-B14F-4D97-AF65-F5344CB8AC3E}">
        <p14:creationId xmlns:p14="http://schemas.microsoft.com/office/powerpoint/2010/main" val="39295557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90940B5-CBD9-4FD4-A924-0843B8EBF83B}"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A131-D1AC-41A8-B43F-08262C58E374}" type="slidenum">
              <a:rPr lang="en-US" smtClean="0"/>
              <a:t>‹#›</a:t>
            </a:fld>
            <a:endParaRPr lang="en-US"/>
          </a:p>
        </p:txBody>
      </p:sp>
    </p:spTree>
    <p:extLst>
      <p:ext uri="{BB962C8B-B14F-4D97-AF65-F5344CB8AC3E}">
        <p14:creationId xmlns:p14="http://schemas.microsoft.com/office/powerpoint/2010/main" val="2688271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0940B5-CBD9-4FD4-A924-0843B8EBF83B}"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CA131-D1AC-41A8-B43F-08262C58E374}" type="slidenum">
              <a:rPr lang="en-US" smtClean="0"/>
              <a:t>‹#›</a:t>
            </a:fld>
            <a:endParaRPr lang="en-US"/>
          </a:p>
        </p:txBody>
      </p:sp>
    </p:spTree>
    <p:extLst>
      <p:ext uri="{BB962C8B-B14F-4D97-AF65-F5344CB8AC3E}">
        <p14:creationId xmlns:p14="http://schemas.microsoft.com/office/powerpoint/2010/main" val="2809722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0940B5-CBD9-4FD4-A924-0843B8EBF83B}" type="datetimeFigureOut">
              <a:rPr lang="en-US" smtClean="0"/>
              <a:t>3/22/2019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0CA131-D1AC-41A8-B43F-08262C58E374}" type="slidenum">
              <a:rPr lang="en-US" smtClean="0"/>
              <a:t>‹#›</a:t>
            </a:fld>
            <a:endParaRPr lang="en-US"/>
          </a:p>
        </p:txBody>
      </p:sp>
    </p:spTree>
    <p:extLst>
      <p:ext uri="{BB962C8B-B14F-4D97-AF65-F5344CB8AC3E}">
        <p14:creationId xmlns:p14="http://schemas.microsoft.com/office/powerpoint/2010/main" val="30889424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0940B5-CBD9-4FD4-A924-0843B8EBF83B}" type="datetimeFigureOut">
              <a:rPr lang="en-US" smtClean="0"/>
              <a:t>3/22/2019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0CA131-D1AC-41A8-B43F-08262C58E374}" type="slidenum">
              <a:rPr lang="en-US" smtClean="0"/>
              <a:t>‹#›</a:t>
            </a:fld>
            <a:endParaRPr lang="en-US"/>
          </a:p>
        </p:txBody>
      </p:sp>
    </p:spTree>
    <p:extLst>
      <p:ext uri="{BB962C8B-B14F-4D97-AF65-F5344CB8AC3E}">
        <p14:creationId xmlns:p14="http://schemas.microsoft.com/office/powerpoint/2010/main" val="33367773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940B5-CBD9-4FD4-A924-0843B8EBF83B}" type="datetimeFigureOut">
              <a:rPr lang="en-US" smtClean="0"/>
              <a:t>3/22/2019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0CA131-D1AC-41A8-B43F-08262C58E374}" type="slidenum">
              <a:rPr lang="en-US" smtClean="0"/>
              <a:t>‹#›</a:t>
            </a:fld>
            <a:endParaRPr lang="en-US"/>
          </a:p>
        </p:txBody>
      </p:sp>
    </p:spTree>
    <p:extLst>
      <p:ext uri="{BB962C8B-B14F-4D97-AF65-F5344CB8AC3E}">
        <p14:creationId xmlns:p14="http://schemas.microsoft.com/office/powerpoint/2010/main" val="14140578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90940B5-CBD9-4FD4-A924-0843B8EBF83B}"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CA131-D1AC-41A8-B43F-08262C58E374}" type="slidenum">
              <a:rPr lang="en-US" smtClean="0"/>
              <a:t>‹#›</a:t>
            </a:fld>
            <a:endParaRPr lang="en-US"/>
          </a:p>
        </p:txBody>
      </p:sp>
    </p:spTree>
    <p:extLst>
      <p:ext uri="{BB962C8B-B14F-4D97-AF65-F5344CB8AC3E}">
        <p14:creationId xmlns:p14="http://schemas.microsoft.com/office/powerpoint/2010/main" val="264829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7EB98B-3D1F-40CE-A48F-81BBD5A82A76}" type="datetime1">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7C291-62D3-44D3-BB67-2B90DE362D55}" type="slidenum">
              <a:rPr lang="en-US" smtClean="0"/>
              <a:t>‹#›</a:t>
            </a:fld>
            <a:endParaRPr lang="en-US"/>
          </a:p>
        </p:txBody>
      </p:sp>
    </p:spTree>
    <p:extLst>
      <p:ext uri="{BB962C8B-B14F-4D97-AF65-F5344CB8AC3E}">
        <p14:creationId xmlns:p14="http://schemas.microsoft.com/office/powerpoint/2010/main" val="4275262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90940B5-CBD9-4FD4-A924-0843B8EBF83B}"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CA131-D1AC-41A8-B43F-08262C58E374}" type="slidenum">
              <a:rPr lang="en-US" smtClean="0"/>
              <a:t>‹#›</a:t>
            </a:fld>
            <a:endParaRPr lang="en-US"/>
          </a:p>
        </p:txBody>
      </p:sp>
    </p:spTree>
    <p:extLst>
      <p:ext uri="{BB962C8B-B14F-4D97-AF65-F5344CB8AC3E}">
        <p14:creationId xmlns:p14="http://schemas.microsoft.com/office/powerpoint/2010/main" val="30795289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0940B5-CBD9-4FD4-A924-0843B8EBF83B}"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A131-D1AC-41A8-B43F-08262C58E374}" type="slidenum">
              <a:rPr lang="en-US" smtClean="0"/>
              <a:t>‹#›</a:t>
            </a:fld>
            <a:endParaRPr lang="en-US"/>
          </a:p>
        </p:txBody>
      </p:sp>
    </p:spTree>
    <p:extLst>
      <p:ext uri="{BB962C8B-B14F-4D97-AF65-F5344CB8AC3E}">
        <p14:creationId xmlns:p14="http://schemas.microsoft.com/office/powerpoint/2010/main" val="21585769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0940B5-CBD9-4FD4-A924-0843B8EBF83B}"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A131-D1AC-41A8-B43F-08262C58E374}" type="slidenum">
              <a:rPr lang="en-US" smtClean="0"/>
              <a:t>‹#›</a:t>
            </a:fld>
            <a:endParaRPr lang="en-US"/>
          </a:p>
        </p:txBody>
      </p:sp>
    </p:spTree>
    <p:extLst>
      <p:ext uri="{BB962C8B-B14F-4D97-AF65-F5344CB8AC3E}">
        <p14:creationId xmlns:p14="http://schemas.microsoft.com/office/powerpoint/2010/main" val="863937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8A4E40-9B75-416B-BBC1-CD448F9AB5BF}" type="datetime1">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7C291-62D3-44D3-BB67-2B90DE362D55}" type="slidenum">
              <a:rPr lang="en-US" smtClean="0"/>
              <a:t>‹#›</a:t>
            </a:fld>
            <a:endParaRPr lang="en-US"/>
          </a:p>
        </p:txBody>
      </p:sp>
    </p:spTree>
    <p:extLst>
      <p:ext uri="{BB962C8B-B14F-4D97-AF65-F5344CB8AC3E}">
        <p14:creationId xmlns:p14="http://schemas.microsoft.com/office/powerpoint/2010/main" val="866599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568BC3-2A52-44AA-B6AB-C0253070C5D3}" type="datetime1">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F7C291-62D3-44D3-BB67-2B90DE362D55}" type="slidenum">
              <a:rPr lang="en-US" smtClean="0"/>
              <a:t>‹#›</a:t>
            </a:fld>
            <a:endParaRPr lang="en-US"/>
          </a:p>
        </p:txBody>
      </p:sp>
    </p:spTree>
    <p:extLst>
      <p:ext uri="{BB962C8B-B14F-4D97-AF65-F5344CB8AC3E}">
        <p14:creationId xmlns:p14="http://schemas.microsoft.com/office/powerpoint/2010/main" val="25499637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C28F1D-F01B-4F0E-A995-E5CEB5F3E489}" type="datetime1">
              <a:rPr lang="en-US" smtClean="0"/>
              <a:t>3/22/2019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F7C291-62D3-44D3-BB67-2B90DE362D55}" type="slidenum">
              <a:rPr lang="en-US" smtClean="0"/>
              <a:t>‹#›</a:t>
            </a:fld>
            <a:endParaRPr lang="en-US"/>
          </a:p>
        </p:txBody>
      </p:sp>
    </p:spTree>
    <p:extLst>
      <p:ext uri="{BB962C8B-B14F-4D97-AF65-F5344CB8AC3E}">
        <p14:creationId xmlns:p14="http://schemas.microsoft.com/office/powerpoint/2010/main" val="2364307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F93B3-C1E6-4B29-B5BC-2EC90820E3C9}" type="datetime1">
              <a:rPr lang="en-US" smtClean="0"/>
              <a:t>3/22/2019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F7C291-62D3-44D3-BB67-2B90DE362D55}" type="slidenum">
              <a:rPr lang="en-US" smtClean="0"/>
              <a:t>‹#›</a:t>
            </a:fld>
            <a:endParaRPr lang="en-US"/>
          </a:p>
        </p:txBody>
      </p:sp>
    </p:spTree>
    <p:extLst>
      <p:ext uri="{BB962C8B-B14F-4D97-AF65-F5344CB8AC3E}">
        <p14:creationId xmlns:p14="http://schemas.microsoft.com/office/powerpoint/2010/main" val="2100744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10D44-C175-43C0-8DC0-88ECFBE3ACC6}" type="datetime1">
              <a:rPr lang="en-US" smtClean="0"/>
              <a:t>3/22/2019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F7C291-62D3-44D3-BB67-2B90DE362D55}" type="slidenum">
              <a:rPr lang="en-US" smtClean="0"/>
              <a:t>‹#›</a:t>
            </a:fld>
            <a:endParaRPr lang="en-US"/>
          </a:p>
        </p:txBody>
      </p:sp>
    </p:spTree>
    <p:extLst>
      <p:ext uri="{BB962C8B-B14F-4D97-AF65-F5344CB8AC3E}">
        <p14:creationId xmlns:p14="http://schemas.microsoft.com/office/powerpoint/2010/main" val="4122677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2EF3C1C-D0FD-47E1-95C1-98C46529B2AD}" type="datetime1">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F7C291-62D3-44D3-BB67-2B90DE362D55}" type="slidenum">
              <a:rPr lang="en-US" smtClean="0"/>
              <a:t>‹#›</a:t>
            </a:fld>
            <a:endParaRPr lang="en-US"/>
          </a:p>
        </p:txBody>
      </p:sp>
    </p:spTree>
    <p:extLst>
      <p:ext uri="{BB962C8B-B14F-4D97-AF65-F5344CB8AC3E}">
        <p14:creationId xmlns:p14="http://schemas.microsoft.com/office/powerpoint/2010/main" val="238312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CA2CBF-64D8-4912-A4FA-D72AB70145CB}" type="datetime1">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F7C291-62D3-44D3-BB67-2B90DE362D55}" type="slidenum">
              <a:rPr lang="en-US" smtClean="0"/>
              <a:t>‹#›</a:t>
            </a:fld>
            <a:endParaRPr lang="en-US"/>
          </a:p>
        </p:txBody>
      </p:sp>
    </p:spTree>
    <p:extLst>
      <p:ext uri="{BB962C8B-B14F-4D97-AF65-F5344CB8AC3E}">
        <p14:creationId xmlns:p14="http://schemas.microsoft.com/office/powerpoint/2010/main" val="1515025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DE4E6-F806-4674-B4D5-AB319F84A0AC}" type="datetime1">
              <a:rPr lang="en-US" smtClean="0"/>
              <a:t>3/22/2019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F7C291-62D3-44D3-BB67-2B90DE362D55}" type="slidenum">
              <a:rPr lang="en-US" smtClean="0"/>
              <a:t>‹#›</a:t>
            </a:fld>
            <a:endParaRPr lang="en-US"/>
          </a:p>
        </p:txBody>
      </p:sp>
    </p:spTree>
    <p:extLst>
      <p:ext uri="{BB962C8B-B14F-4D97-AF65-F5344CB8AC3E}">
        <p14:creationId xmlns:p14="http://schemas.microsoft.com/office/powerpoint/2010/main" val="2901988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940B5-CBD9-4FD4-A924-0843B8EBF83B}" type="datetimeFigureOut">
              <a:rPr lang="en-US" smtClean="0"/>
              <a:t>3/22/2019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0CA131-D1AC-41A8-B43F-08262C58E374}" type="slidenum">
              <a:rPr lang="en-US" smtClean="0"/>
              <a:t>‹#›</a:t>
            </a:fld>
            <a:endParaRPr lang="en-US"/>
          </a:p>
        </p:txBody>
      </p:sp>
    </p:spTree>
    <p:extLst>
      <p:ext uri="{BB962C8B-B14F-4D97-AF65-F5344CB8AC3E}">
        <p14:creationId xmlns:p14="http://schemas.microsoft.com/office/powerpoint/2010/main" val="3924558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5.xml"/><Relationship Id="rId5" Type="http://schemas.openxmlformats.org/officeDocument/2006/relationships/image" Target="../media/image4.jpg"/><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a:bodyPr>
          <a:lstStyle/>
          <a:p>
            <a:r>
              <a:rPr lang="en-US" dirty="0"/>
              <a:t> </a:t>
            </a:r>
            <a:r>
              <a:rPr lang="en-US" sz="2800" b="1" dirty="0"/>
              <a:t>African Digital Agriculture </a:t>
            </a:r>
            <a:r>
              <a:rPr lang="en-US" sz="2800" b="1" dirty="0" err="1"/>
              <a:t>Programme</a:t>
            </a:r>
            <a:r>
              <a:rPr lang="en-US" sz="2800" b="1" dirty="0"/>
              <a:t> (</a:t>
            </a:r>
            <a:r>
              <a:rPr lang="en-US" sz="2800" b="1" dirty="0" err="1"/>
              <a:t>AfriDAP</a:t>
            </a:r>
            <a:r>
              <a:rPr lang="en-US" sz="2800" b="1" dirty="0" smtClean="0"/>
              <a:t>)</a:t>
            </a:r>
            <a:br>
              <a:rPr lang="en-US" sz="2800" b="1" dirty="0" smtClean="0"/>
            </a:br>
            <a:r>
              <a:rPr lang="en-US" sz="2800" b="1" dirty="0" smtClean="0">
                <a:solidFill>
                  <a:schemeClr val="accent6"/>
                </a:solidFill>
              </a:rPr>
              <a:t>Data Science for Agriculture</a:t>
            </a:r>
            <a:r>
              <a:rPr lang="en-US" sz="2800" b="1" dirty="0" smtClean="0"/>
              <a:t> </a:t>
            </a:r>
            <a:r>
              <a:rPr lang="en-US" sz="2800" dirty="0"/>
              <a:t/>
            </a:r>
            <a:br>
              <a:rPr lang="en-US" sz="2800" dirty="0"/>
            </a:br>
            <a:r>
              <a:rPr lang="en-US" sz="1800" dirty="0"/>
              <a:t> </a:t>
            </a:r>
            <a:br>
              <a:rPr lang="en-US" sz="1800" dirty="0"/>
            </a:br>
            <a:r>
              <a:rPr lang="en-US" sz="1800" dirty="0" smtClean="0"/>
              <a:t>consultative </a:t>
            </a:r>
            <a:r>
              <a:rPr lang="en-US" sz="1800" dirty="0"/>
              <a:t>forum  </a:t>
            </a:r>
            <a:br>
              <a:rPr lang="en-US" sz="1800" dirty="0"/>
            </a:br>
            <a:r>
              <a:rPr lang="en-US" sz="1800" dirty="0"/>
              <a:t>Marrakesh, Morocco 20-22 March 2019 </a:t>
            </a:r>
            <a:endParaRPr lang="en-US" dirty="0"/>
          </a:p>
        </p:txBody>
      </p:sp>
      <p:sp>
        <p:nvSpPr>
          <p:cNvPr id="7" name="Subtitle 6"/>
          <p:cNvSpPr>
            <a:spLocks noGrp="1"/>
          </p:cNvSpPr>
          <p:nvPr>
            <p:ph type="subTitle" idx="1"/>
          </p:nvPr>
        </p:nvSpPr>
        <p:spPr/>
        <p:txBody>
          <a:bodyPr>
            <a:normAutofit lnSpcReduction="10000"/>
          </a:bodyPr>
          <a:lstStyle/>
          <a:p>
            <a:endParaRPr lang="en-US" dirty="0" smtClean="0"/>
          </a:p>
          <a:p>
            <a:r>
              <a:rPr lang="en-US" sz="2800" dirty="0" smtClean="0"/>
              <a:t>Prof </a:t>
            </a:r>
            <a:r>
              <a:rPr lang="en-US" sz="2800" dirty="0" err="1" smtClean="0"/>
              <a:t>Muliaro</a:t>
            </a:r>
            <a:r>
              <a:rPr lang="en-US" sz="2800" dirty="0" smtClean="0"/>
              <a:t> </a:t>
            </a:r>
            <a:r>
              <a:rPr lang="en-US" sz="2800" dirty="0" err="1" smtClean="0"/>
              <a:t>Wafula</a:t>
            </a:r>
            <a:r>
              <a:rPr lang="en-US" sz="2800" dirty="0" smtClean="0"/>
              <a:t> </a:t>
            </a:r>
            <a:endParaRPr lang="en-US" sz="2800" dirty="0"/>
          </a:p>
          <a:p>
            <a:r>
              <a:rPr lang="en-US" sz="1800" dirty="0" smtClean="0"/>
              <a:t>Director, ICT Centre of Excellence </a:t>
            </a:r>
            <a:r>
              <a:rPr lang="en-US" sz="1800" dirty="0" err="1" smtClean="0"/>
              <a:t>andOpen</a:t>
            </a:r>
            <a:r>
              <a:rPr lang="en-US" sz="1800" dirty="0" smtClean="0"/>
              <a:t> Data</a:t>
            </a:r>
          </a:p>
          <a:p>
            <a:r>
              <a:rPr lang="en-US" sz="1800" dirty="0" smtClean="0"/>
              <a:t> JKUAT-Kenya</a:t>
            </a:r>
            <a:endParaRPr lang="en-US" sz="1800" dirty="0"/>
          </a:p>
        </p:txBody>
      </p:sp>
      <p:sp>
        <p:nvSpPr>
          <p:cNvPr id="5" name="Footer Placeholder 4"/>
          <p:cNvSpPr>
            <a:spLocks noGrp="1"/>
          </p:cNvSpPr>
          <p:nvPr>
            <p:ph type="ftr" sz="quarter" idx="11"/>
          </p:nvPr>
        </p:nvSpPr>
        <p:spPr/>
        <p:txBody>
          <a:bodyPr/>
          <a:lstStyle/>
          <a:p>
            <a:endParaRPr lang="en-US"/>
          </a:p>
        </p:txBody>
      </p:sp>
      <p:grpSp>
        <p:nvGrpSpPr>
          <p:cNvPr id="9" name="Group 8"/>
          <p:cNvGrpSpPr/>
          <p:nvPr/>
        </p:nvGrpSpPr>
        <p:grpSpPr>
          <a:xfrm>
            <a:off x="1571898" y="128398"/>
            <a:ext cx="8273142" cy="1329879"/>
            <a:chOff x="0" y="0"/>
            <a:chExt cx="6651860" cy="999435"/>
          </a:xfrm>
        </p:grpSpPr>
        <p:sp>
          <p:nvSpPr>
            <p:cNvPr id="10" name="Rectangle 9"/>
            <p:cNvSpPr/>
            <p:nvPr/>
          </p:nvSpPr>
          <p:spPr>
            <a:xfrm>
              <a:off x="4381248" y="809498"/>
              <a:ext cx="84710"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1" name="Rectangle 10"/>
            <p:cNvSpPr/>
            <p:nvPr/>
          </p:nvSpPr>
          <p:spPr>
            <a:xfrm>
              <a:off x="6577713"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2" name="Rectangle 11"/>
            <p:cNvSpPr/>
            <p:nvPr/>
          </p:nvSpPr>
          <p:spPr>
            <a:xfrm>
              <a:off x="6609716"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pic>
          <p:nvPicPr>
            <p:cNvPr id="13" name="Picture 12"/>
            <p:cNvPicPr/>
            <p:nvPr/>
          </p:nvPicPr>
          <p:blipFill>
            <a:blip r:embed="rId2"/>
            <a:stretch>
              <a:fillRect/>
            </a:stretch>
          </p:blipFill>
          <p:spPr>
            <a:xfrm>
              <a:off x="2114551" y="209550"/>
              <a:ext cx="736600" cy="701675"/>
            </a:xfrm>
            <a:prstGeom prst="rect">
              <a:avLst/>
            </a:prstGeom>
          </p:spPr>
        </p:pic>
        <p:pic>
          <p:nvPicPr>
            <p:cNvPr id="14" name="Picture 13"/>
            <p:cNvPicPr/>
            <p:nvPr/>
          </p:nvPicPr>
          <p:blipFill>
            <a:blip r:embed="rId3"/>
            <a:stretch>
              <a:fillRect/>
            </a:stretch>
          </p:blipFill>
          <p:spPr>
            <a:xfrm>
              <a:off x="2857501" y="431800"/>
              <a:ext cx="1517650" cy="482600"/>
            </a:xfrm>
            <a:prstGeom prst="rect">
              <a:avLst/>
            </a:prstGeom>
          </p:spPr>
        </p:pic>
        <p:pic>
          <p:nvPicPr>
            <p:cNvPr id="15" name="Picture 14"/>
            <p:cNvPicPr/>
            <p:nvPr/>
          </p:nvPicPr>
          <p:blipFill>
            <a:blip r:embed="rId4"/>
            <a:stretch>
              <a:fillRect/>
            </a:stretch>
          </p:blipFill>
          <p:spPr>
            <a:xfrm>
              <a:off x="4444620" y="0"/>
              <a:ext cx="1134110" cy="908685"/>
            </a:xfrm>
            <a:prstGeom prst="rect">
              <a:avLst/>
            </a:prstGeom>
          </p:spPr>
        </p:pic>
        <p:pic>
          <p:nvPicPr>
            <p:cNvPr id="16" name="Picture 15"/>
            <p:cNvPicPr/>
            <p:nvPr/>
          </p:nvPicPr>
          <p:blipFill>
            <a:blip r:embed="rId5"/>
            <a:stretch>
              <a:fillRect/>
            </a:stretch>
          </p:blipFill>
          <p:spPr>
            <a:xfrm>
              <a:off x="5587620" y="358166"/>
              <a:ext cx="982345" cy="556235"/>
            </a:xfrm>
            <a:prstGeom prst="rect">
              <a:avLst/>
            </a:prstGeom>
          </p:spPr>
        </p:pic>
        <p:sp>
          <p:nvSpPr>
            <p:cNvPr id="17" name="Shape 8391"/>
            <p:cNvSpPr/>
            <p:nvPr/>
          </p:nvSpPr>
          <p:spPr>
            <a:xfrm>
              <a:off x="0"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70AD47"/>
            </a:fillRef>
            <a:effectRef idx="0">
              <a:scrgbClr r="0" g="0" b="0"/>
            </a:effectRef>
            <a:fontRef idx="none"/>
          </p:style>
          <p:txBody>
            <a:bodyPr/>
            <a:lstStyle/>
            <a:p>
              <a:endParaRPr lang="en-US"/>
            </a:p>
          </p:txBody>
        </p:sp>
        <p:sp>
          <p:nvSpPr>
            <p:cNvPr id="18" name="Shape 8392"/>
            <p:cNvSpPr/>
            <p:nvPr/>
          </p:nvSpPr>
          <p:spPr>
            <a:xfrm>
              <a:off x="669926"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843C0C"/>
            </a:fillRef>
            <a:effectRef idx="0">
              <a:scrgbClr r="0" g="0" b="0"/>
            </a:effectRef>
            <a:fontRef idx="none"/>
          </p:style>
          <p:txBody>
            <a:bodyPr/>
            <a:lstStyle/>
            <a:p>
              <a:endParaRPr lang="en-US"/>
            </a:p>
          </p:txBody>
        </p:sp>
        <p:sp>
          <p:nvSpPr>
            <p:cNvPr id="19" name="Shape 8393"/>
            <p:cNvSpPr/>
            <p:nvPr/>
          </p:nvSpPr>
          <p:spPr>
            <a:xfrm>
              <a:off x="1339851"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00B0F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3803492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solidFill>
                  <a:schemeClr val="accent6"/>
                </a:solidFill>
              </a:rPr>
              <a:t>GO-FAIR-IN-Africa Benefits</a:t>
            </a:r>
            <a:endParaRPr lang="en-US" dirty="0" smtClean="0"/>
          </a:p>
          <a:p>
            <a:r>
              <a:rPr lang="en-US" dirty="0" smtClean="0"/>
              <a:t>bring </a:t>
            </a:r>
            <a:r>
              <a:rPr lang="en-US" dirty="0"/>
              <a:t>together African expertise, from within the African continent in all its diversity, and in the diaspora, in collaboration with colleagues from other parts of the world, with the explicit objective to strengthen the lead African scholars, decision-makers and practitioners in the global network of implementation for an internet of FAIR data and services on the African </a:t>
            </a:r>
            <a:r>
              <a:rPr lang="en-US" dirty="0" smtClean="0"/>
              <a:t>continent</a:t>
            </a:r>
          </a:p>
          <a:p>
            <a:r>
              <a:rPr lang="en-US" dirty="0"/>
              <a:t>The IN-Africa empowers African citizens, governments, public and private organizations to manage, safeguard, and share their data for use in scientific research and services. </a:t>
            </a:r>
          </a:p>
          <a:p>
            <a:pPr marL="0" indent="0">
              <a:buNone/>
            </a:pPr>
            <a:endParaRPr lang="en-US" dirty="0"/>
          </a:p>
        </p:txBody>
      </p:sp>
      <p:sp>
        <p:nvSpPr>
          <p:cNvPr id="4" name="Footer Placeholder 3"/>
          <p:cNvSpPr>
            <a:spLocks noGrp="1"/>
          </p:cNvSpPr>
          <p:nvPr>
            <p:ph type="ftr" sz="quarter" idx="11"/>
          </p:nvPr>
        </p:nvSpPr>
        <p:spPr/>
        <p:txBody>
          <a:bodyPr/>
          <a:lstStyle/>
          <a:p>
            <a:endParaRPr lang="en-US"/>
          </a:p>
        </p:txBody>
      </p:sp>
      <p:grpSp>
        <p:nvGrpSpPr>
          <p:cNvPr id="5" name="Group 4"/>
          <p:cNvGrpSpPr/>
          <p:nvPr/>
        </p:nvGrpSpPr>
        <p:grpSpPr>
          <a:xfrm>
            <a:off x="2116184" y="-32303"/>
            <a:ext cx="8273142" cy="1329879"/>
            <a:chOff x="0" y="0"/>
            <a:chExt cx="6651860" cy="999435"/>
          </a:xfrm>
        </p:grpSpPr>
        <p:sp>
          <p:nvSpPr>
            <p:cNvPr id="6" name="Rectangle 5"/>
            <p:cNvSpPr/>
            <p:nvPr/>
          </p:nvSpPr>
          <p:spPr>
            <a:xfrm>
              <a:off x="4381248" y="809498"/>
              <a:ext cx="84710"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7" name="Rectangle 6"/>
            <p:cNvSpPr/>
            <p:nvPr/>
          </p:nvSpPr>
          <p:spPr>
            <a:xfrm>
              <a:off x="6577713"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8" name="Rectangle 7"/>
            <p:cNvSpPr/>
            <p:nvPr/>
          </p:nvSpPr>
          <p:spPr>
            <a:xfrm>
              <a:off x="6609716"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pic>
          <p:nvPicPr>
            <p:cNvPr id="9" name="Picture 8"/>
            <p:cNvPicPr/>
            <p:nvPr/>
          </p:nvPicPr>
          <p:blipFill>
            <a:blip r:embed="rId2"/>
            <a:stretch>
              <a:fillRect/>
            </a:stretch>
          </p:blipFill>
          <p:spPr>
            <a:xfrm>
              <a:off x="2114551" y="209550"/>
              <a:ext cx="736600" cy="701675"/>
            </a:xfrm>
            <a:prstGeom prst="rect">
              <a:avLst/>
            </a:prstGeom>
          </p:spPr>
        </p:pic>
        <p:pic>
          <p:nvPicPr>
            <p:cNvPr id="10" name="Picture 9"/>
            <p:cNvPicPr/>
            <p:nvPr/>
          </p:nvPicPr>
          <p:blipFill>
            <a:blip r:embed="rId3"/>
            <a:stretch>
              <a:fillRect/>
            </a:stretch>
          </p:blipFill>
          <p:spPr>
            <a:xfrm>
              <a:off x="2857501" y="431800"/>
              <a:ext cx="1517650" cy="482600"/>
            </a:xfrm>
            <a:prstGeom prst="rect">
              <a:avLst/>
            </a:prstGeom>
          </p:spPr>
        </p:pic>
        <p:pic>
          <p:nvPicPr>
            <p:cNvPr id="11" name="Picture 10"/>
            <p:cNvPicPr/>
            <p:nvPr/>
          </p:nvPicPr>
          <p:blipFill>
            <a:blip r:embed="rId4"/>
            <a:stretch>
              <a:fillRect/>
            </a:stretch>
          </p:blipFill>
          <p:spPr>
            <a:xfrm>
              <a:off x="4444620" y="0"/>
              <a:ext cx="1134110" cy="908685"/>
            </a:xfrm>
            <a:prstGeom prst="rect">
              <a:avLst/>
            </a:prstGeom>
          </p:spPr>
        </p:pic>
        <p:pic>
          <p:nvPicPr>
            <p:cNvPr id="12" name="Picture 11"/>
            <p:cNvPicPr/>
            <p:nvPr/>
          </p:nvPicPr>
          <p:blipFill>
            <a:blip r:embed="rId5"/>
            <a:stretch>
              <a:fillRect/>
            </a:stretch>
          </p:blipFill>
          <p:spPr>
            <a:xfrm>
              <a:off x="5587620" y="358166"/>
              <a:ext cx="982345" cy="556235"/>
            </a:xfrm>
            <a:prstGeom prst="rect">
              <a:avLst/>
            </a:prstGeom>
          </p:spPr>
        </p:pic>
        <p:sp>
          <p:nvSpPr>
            <p:cNvPr id="13" name="Shape 8391"/>
            <p:cNvSpPr/>
            <p:nvPr/>
          </p:nvSpPr>
          <p:spPr>
            <a:xfrm>
              <a:off x="0"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70AD47"/>
            </a:fillRef>
            <a:effectRef idx="0">
              <a:scrgbClr r="0" g="0" b="0"/>
            </a:effectRef>
            <a:fontRef idx="none"/>
          </p:style>
          <p:txBody>
            <a:bodyPr/>
            <a:lstStyle/>
            <a:p>
              <a:endParaRPr lang="en-US"/>
            </a:p>
          </p:txBody>
        </p:sp>
        <p:sp>
          <p:nvSpPr>
            <p:cNvPr id="14" name="Shape 8392"/>
            <p:cNvSpPr/>
            <p:nvPr/>
          </p:nvSpPr>
          <p:spPr>
            <a:xfrm>
              <a:off x="669926"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843C0C"/>
            </a:fillRef>
            <a:effectRef idx="0">
              <a:scrgbClr r="0" g="0" b="0"/>
            </a:effectRef>
            <a:fontRef idx="none"/>
          </p:style>
          <p:txBody>
            <a:bodyPr/>
            <a:lstStyle/>
            <a:p>
              <a:endParaRPr lang="en-US"/>
            </a:p>
          </p:txBody>
        </p:sp>
        <p:sp>
          <p:nvSpPr>
            <p:cNvPr id="15" name="Shape 8393"/>
            <p:cNvSpPr/>
            <p:nvPr/>
          </p:nvSpPr>
          <p:spPr>
            <a:xfrm>
              <a:off x="1339851"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00B0F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150394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smtClean="0">
                <a:solidFill>
                  <a:schemeClr val="accent2"/>
                </a:solidFill>
              </a:rPr>
              <a:t>Thank you!</a:t>
            </a:r>
            <a:endParaRPr lang="en-US" sz="6600" dirty="0">
              <a:solidFill>
                <a:schemeClr val="accent2"/>
              </a:solidFill>
            </a:endParaRPr>
          </a:p>
        </p:txBody>
      </p:sp>
      <p:sp>
        <p:nvSpPr>
          <p:cNvPr id="4" name="Footer Placeholder 3"/>
          <p:cNvSpPr>
            <a:spLocks noGrp="1"/>
          </p:cNvSpPr>
          <p:nvPr>
            <p:ph type="ftr" sz="quarter" idx="11"/>
          </p:nvPr>
        </p:nvSpPr>
        <p:spPr/>
        <p:txBody>
          <a:bodyPr/>
          <a:lstStyle/>
          <a:p>
            <a:endParaRPr lang="en-US"/>
          </a:p>
        </p:txBody>
      </p:sp>
      <p:grpSp>
        <p:nvGrpSpPr>
          <p:cNvPr id="5" name="Group 4"/>
          <p:cNvGrpSpPr/>
          <p:nvPr/>
        </p:nvGrpSpPr>
        <p:grpSpPr>
          <a:xfrm>
            <a:off x="2116184" y="-32303"/>
            <a:ext cx="8273142" cy="1329879"/>
            <a:chOff x="0" y="0"/>
            <a:chExt cx="6651860" cy="999435"/>
          </a:xfrm>
        </p:grpSpPr>
        <p:sp>
          <p:nvSpPr>
            <p:cNvPr id="6" name="Rectangle 5"/>
            <p:cNvSpPr/>
            <p:nvPr/>
          </p:nvSpPr>
          <p:spPr>
            <a:xfrm>
              <a:off x="4381248" y="809498"/>
              <a:ext cx="84710"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7" name="Rectangle 6"/>
            <p:cNvSpPr/>
            <p:nvPr/>
          </p:nvSpPr>
          <p:spPr>
            <a:xfrm>
              <a:off x="6577713"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8" name="Rectangle 7"/>
            <p:cNvSpPr/>
            <p:nvPr/>
          </p:nvSpPr>
          <p:spPr>
            <a:xfrm>
              <a:off x="6609716"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pic>
          <p:nvPicPr>
            <p:cNvPr id="9" name="Picture 8"/>
            <p:cNvPicPr/>
            <p:nvPr/>
          </p:nvPicPr>
          <p:blipFill>
            <a:blip r:embed="rId2"/>
            <a:stretch>
              <a:fillRect/>
            </a:stretch>
          </p:blipFill>
          <p:spPr>
            <a:xfrm>
              <a:off x="2114551" y="209550"/>
              <a:ext cx="736600" cy="701675"/>
            </a:xfrm>
            <a:prstGeom prst="rect">
              <a:avLst/>
            </a:prstGeom>
          </p:spPr>
        </p:pic>
        <p:pic>
          <p:nvPicPr>
            <p:cNvPr id="10" name="Picture 9"/>
            <p:cNvPicPr/>
            <p:nvPr/>
          </p:nvPicPr>
          <p:blipFill>
            <a:blip r:embed="rId3"/>
            <a:stretch>
              <a:fillRect/>
            </a:stretch>
          </p:blipFill>
          <p:spPr>
            <a:xfrm>
              <a:off x="2857501" y="431800"/>
              <a:ext cx="1517650" cy="482600"/>
            </a:xfrm>
            <a:prstGeom prst="rect">
              <a:avLst/>
            </a:prstGeom>
          </p:spPr>
        </p:pic>
        <p:pic>
          <p:nvPicPr>
            <p:cNvPr id="11" name="Picture 10"/>
            <p:cNvPicPr/>
            <p:nvPr/>
          </p:nvPicPr>
          <p:blipFill>
            <a:blip r:embed="rId4"/>
            <a:stretch>
              <a:fillRect/>
            </a:stretch>
          </p:blipFill>
          <p:spPr>
            <a:xfrm>
              <a:off x="4444620" y="0"/>
              <a:ext cx="1134110" cy="908685"/>
            </a:xfrm>
            <a:prstGeom prst="rect">
              <a:avLst/>
            </a:prstGeom>
          </p:spPr>
        </p:pic>
        <p:pic>
          <p:nvPicPr>
            <p:cNvPr id="12" name="Picture 11"/>
            <p:cNvPicPr/>
            <p:nvPr/>
          </p:nvPicPr>
          <p:blipFill>
            <a:blip r:embed="rId5"/>
            <a:stretch>
              <a:fillRect/>
            </a:stretch>
          </p:blipFill>
          <p:spPr>
            <a:xfrm>
              <a:off x="5587620" y="358166"/>
              <a:ext cx="982345" cy="556235"/>
            </a:xfrm>
            <a:prstGeom prst="rect">
              <a:avLst/>
            </a:prstGeom>
          </p:spPr>
        </p:pic>
        <p:sp>
          <p:nvSpPr>
            <p:cNvPr id="13" name="Shape 8391"/>
            <p:cNvSpPr/>
            <p:nvPr/>
          </p:nvSpPr>
          <p:spPr>
            <a:xfrm>
              <a:off x="0"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70AD47"/>
            </a:fillRef>
            <a:effectRef idx="0">
              <a:scrgbClr r="0" g="0" b="0"/>
            </a:effectRef>
            <a:fontRef idx="none"/>
          </p:style>
          <p:txBody>
            <a:bodyPr/>
            <a:lstStyle/>
            <a:p>
              <a:endParaRPr lang="en-US"/>
            </a:p>
          </p:txBody>
        </p:sp>
        <p:sp>
          <p:nvSpPr>
            <p:cNvPr id="14" name="Shape 8392"/>
            <p:cNvSpPr/>
            <p:nvPr/>
          </p:nvSpPr>
          <p:spPr>
            <a:xfrm>
              <a:off x="669926"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843C0C"/>
            </a:fillRef>
            <a:effectRef idx="0">
              <a:scrgbClr r="0" g="0" b="0"/>
            </a:effectRef>
            <a:fontRef idx="none"/>
          </p:style>
          <p:txBody>
            <a:bodyPr/>
            <a:lstStyle/>
            <a:p>
              <a:endParaRPr lang="en-US"/>
            </a:p>
          </p:txBody>
        </p:sp>
        <p:sp>
          <p:nvSpPr>
            <p:cNvPr id="15" name="Shape 8393"/>
            <p:cNvSpPr/>
            <p:nvPr/>
          </p:nvSpPr>
          <p:spPr>
            <a:xfrm>
              <a:off x="1339851"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00B0F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2599637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00078"/>
            <a:ext cx="10515600" cy="845366"/>
          </a:xfrm>
        </p:spPr>
        <p:txBody>
          <a:bodyPr>
            <a:normAutofit/>
          </a:bodyPr>
          <a:lstStyle/>
          <a:p>
            <a:pPr algn="ctr"/>
            <a:r>
              <a:rPr lang="en-US" b="1" dirty="0" smtClean="0">
                <a:solidFill>
                  <a:schemeClr val="accent6"/>
                </a:solidFill>
              </a:rPr>
              <a:t>Data Science for Agriculture</a:t>
            </a:r>
            <a:endParaRPr lang="en-US" b="1" dirty="0">
              <a:solidFill>
                <a:schemeClr val="accent6"/>
              </a:solidFill>
            </a:endParaRPr>
          </a:p>
        </p:txBody>
      </p:sp>
      <p:pic>
        <p:nvPicPr>
          <p:cNvPr id="5" name="Content Placeholder 4"/>
          <p:cNvPicPr>
            <a:picLocks noGrp="1" noChangeAspect="1"/>
          </p:cNvPicPr>
          <p:nvPr>
            <p:ph sz="half" idx="1"/>
          </p:nvPr>
        </p:nvPicPr>
        <p:blipFill>
          <a:blip r:embed="rId2"/>
          <a:stretch>
            <a:fillRect/>
          </a:stretch>
        </p:blipFill>
        <p:spPr>
          <a:xfrm>
            <a:off x="497369" y="2104126"/>
            <a:ext cx="6790507" cy="4022175"/>
          </a:xfrm>
          <a:prstGeom prst="rect">
            <a:avLst/>
          </a:prstGeom>
        </p:spPr>
      </p:pic>
      <p:pic>
        <p:nvPicPr>
          <p:cNvPr id="7" name="Picture 6"/>
          <p:cNvPicPr>
            <a:picLocks noChangeAspect="1"/>
          </p:cNvPicPr>
          <p:nvPr/>
        </p:nvPicPr>
        <p:blipFill>
          <a:blip r:embed="rId3"/>
          <a:stretch>
            <a:fillRect/>
          </a:stretch>
        </p:blipFill>
        <p:spPr>
          <a:xfrm>
            <a:off x="8704191" y="1760010"/>
            <a:ext cx="3381375" cy="4029075"/>
          </a:xfrm>
          <a:prstGeom prst="rect">
            <a:avLst/>
          </a:prstGeom>
        </p:spPr>
      </p:pic>
      <p:sp>
        <p:nvSpPr>
          <p:cNvPr id="8" name="Right Arrow 7"/>
          <p:cNvSpPr/>
          <p:nvPr/>
        </p:nvSpPr>
        <p:spPr>
          <a:xfrm>
            <a:off x="8011287" y="3698925"/>
            <a:ext cx="583473" cy="48463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 name="Right Brace 8"/>
          <p:cNvSpPr/>
          <p:nvPr/>
        </p:nvSpPr>
        <p:spPr>
          <a:xfrm>
            <a:off x="7637418" y="1690688"/>
            <a:ext cx="316064" cy="4501106"/>
          </a:xfrm>
          <a:prstGeom prst="rightBrace">
            <a:avLst/>
          </a:prstGeom>
        </p:spPr>
        <p:style>
          <a:lnRef idx="1">
            <a:schemeClr val="accent4"/>
          </a:lnRef>
          <a:fillRef idx="0">
            <a:schemeClr val="accent4"/>
          </a:fillRef>
          <a:effectRef idx="0">
            <a:schemeClr val="accent4"/>
          </a:effectRef>
          <a:fontRef idx="minor">
            <a:schemeClr val="tx1"/>
          </a:fontRef>
        </p:style>
        <p:txBody>
          <a:bodyPr rtlCol="0" anchor="ctr"/>
          <a:lstStyle/>
          <a:p>
            <a:pPr algn="ctr"/>
            <a:endParaRPr lang="en-US"/>
          </a:p>
        </p:txBody>
      </p:sp>
      <p:sp>
        <p:nvSpPr>
          <p:cNvPr id="10" name="TextBox 9"/>
          <p:cNvSpPr txBox="1"/>
          <p:nvPr/>
        </p:nvSpPr>
        <p:spPr>
          <a:xfrm>
            <a:off x="592183" y="6400800"/>
            <a:ext cx="10450286" cy="338554"/>
          </a:xfrm>
          <a:prstGeom prst="rect">
            <a:avLst/>
          </a:prstGeom>
          <a:noFill/>
        </p:spPr>
        <p:txBody>
          <a:bodyPr wrap="square" rtlCol="0">
            <a:spAutoFit/>
          </a:bodyPr>
          <a:lstStyle/>
          <a:p>
            <a:r>
              <a:rPr lang="en-US" sz="1600" i="1" dirty="0" smtClean="0"/>
              <a:t>Source: http://researchpark.illinois.edu/sites/researchpark.illinois.edu/files/Moorea%20Brega%20Slides.pdf</a:t>
            </a:r>
            <a:endParaRPr lang="en-US" sz="1600" i="1" dirty="0"/>
          </a:p>
        </p:txBody>
      </p:sp>
      <p:sp>
        <p:nvSpPr>
          <p:cNvPr id="11" name="Footer Placeholder 10"/>
          <p:cNvSpPr>
            <a:spLocks noGrp="1"/>
          </p:cNvSpPr>
          <p:nvPr>
            <p:ph type="ftr" sz="quarter" idx="11"/>
          </p:nvPr>
        </p:nvSpPr>
        <p:spPr/>
        <p:txBody>
          <a:bodyPr/>
          <a:lstStyle/>
          <a:p>
            <a:endParaRPr lang="en-US"/>
          </a:p>
        </p:txBody>
      </p:sp>
      <p:grpSp>
        <p:nvGrpSpPr>
          <p:cNvPr id="12" name="Group 11"/>
          <p:cNvGrpSpPr/>
          <p:nvPr/>
        </p:nvGrpSpPr>
        <p:grpSpPr>
          <a:xfrm>
            <a:off x="2116184" y="-32303"/>
            <a:ext cx="8273142" cy="1329879"/>
            <a:chOff x="0" y="0"/>
            <a:chExt cx="6651860" cy="999435"/>
          </a:xfrm>
        </p:grpSpPr>
        <p:sp>
          <p:nvSpPr>
            <p:cNvPr id="13" name="Rectangle 12"/>
            <p:cNvSpPr/>
            <p:nvPr/>
          </p:nvSpPr>
          <p:spPr>
            <a:xfrm>
              <a:off x="4381248" y="809498"/>
              <a:ext cx="84710"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4" name="Rectangle 13"/>
            <p:cNvSpPr/>
            <p:nvPr/>
          </p:nvSpPr>
          <p:spPr>
            <a:xfrm>
              <a:off x="6577713"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5" name="Rectangle 14"/>
            <p:cNvSpPr/>
            <p:nvPr/>
          </p:nvSpPr>
          <p:spPr>
            <a:xfrm>
              <a:off x="6609716"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pic>
          <p:nvPicPr>
            <p:cNvPr id="16" name="Picture 15"/>
            <p:cNvPicPr/>
            <p:nvPr/>
          </p:nvPicPr>
          <p:blipFill>
            <a:blip r:embed="rId4"/>
            <a:stretch>
              <a:fillRect/>
            </a:stretch>
          </p:blipFill>
          <p:spPr>
            <a:xfrm>
              <a:off x="2114551" y="209550"/>
              <a:ext cx="736600" cy="701675"/>
            </a:xfrm>
            <a:prstGeom prst="rect">
              <a:avLst/>
            </a:prstGeom>
          </p:spPr>
        </p:pic>
        <p:pic>
          <p:nvPicPr>
            <p:cNvPr id="17" name="Picture 16"/>
            <p:cNvPicPr/>
            <p:nvPr/>
          </p:nvPicPr>
          <p:blipFill>
            <a:blip r:embed="rId5"/>
            <a:stretch>
              <a:fillRect/>
            </a:stretch>
          </p:blipFill>
          <p:spPr>
            <a:xfrm>
              <a:off x="2857501" y="431800"/>
              <a:ext cx="1517650" cy="482600"/>
            </a:xfrm>
            <a:prstGeom prst="rect">
              <a:avLst/>
            </a:prstGeom>
          </p:spPr>
        </p:pic>
        <p:pic>
          <p:nvPicPr>
            <p:cNvPr id="18" name="Picture 17"/>
            <p:cNvPicPr/>
            <p:nvPr/>
          </p:nvPicPr>
          <p:blipFill>
            <a:blip r:embed="rId6"/>
            <a:stretch>
              <a:fillRect/>
            </a:stretch>
          </p:blipFill>
          <p:spPr>
            <a:xfrm>
              <a:off x="4444620" y="0"/>
              <a:ext cx="1134110" cy="908685"/>
            </a:xfrm>
            <a:prstGeom prst="rect">
              <a:avLst/>
            </a:prstGeom>
          </p:spPr>
        </p:pic>
        <p:pic>
          <p:nvPicPr>
            <p:cNvPr id="19" name="Picture 18"/>
            <p:cNvPicPr/>
            <p:nvPr/>
          </p:nvPicPr>
          <p:blipFill>
            <a:blip r:embed="rId7"/>
            <a:stretch>
              <a:fillRect/>
            </a:stretch>
          </p:blipFill>
          <p:spPr>
            <a:xfrm>
              <a:off x="5587620" y="358166"/>
              <a:ext cx="982345" cy="556235"/>
            </a:xfrm>
            <a:prstGeom prst="rect">
              <a:avLst/>
            </a:prstGeom>
          </p:spPr>
        </p:pic>
        <p:sp>
          <p:nvSpPr>
            <p:cNvPr id="20" name="Shape 8391"/>
            <p:cNvSpPr/>
            <p:nvPr/>
          </p:nvSpPr>
          <p:spPr>
            <a:xfrm>
              <a:off x="0"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70AD47"/>
            </a:fillRef>
            <a:effectRef idx="0">
              <a:scrgbClr r="0" g="0" b="0"/>
            </a:effectRef>
            <a:fontRef idx="none"/>
          </p:style>
          <p:txBody>
            <a:bodyPr/>
            <a:lstStyle/>
            <a:p>
              <a:endParaRPr lang="en-US"/>
            </a:p>
          </p:txBody>
        </p:sp>
        <p:sp>
          <p:nvSpPr>
            <p:cNvPr id="21" name="Shape 8392"/>
            <p:cNvSpPr/>
            <p:nvPr/>
          </p:nvSpPr>
          <p:spPr>
            <a:xfrm>
              <a:off x="669926"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843C0C"/>
            </a:fillRef>
            <a:effectRef idx="0">
              <a:scrgbClr r="0" g="0" b="0"/>
            </a:effectRef>
            <a:fontRef idx="none"/>
          </p:style>
          <p:txBody>
            <a:bodyPr/>
            <a:lstStyle/>
            <a:p>
              <a:endParaRPr lang="en-US"/>
            </a:p>
          </p:txBody>
        </p:sp>
        <p:sp>
          <p:nvSpPr>
            <p:cNvPr id="22" name="Shape 8393"/>
            <p:cNvSpPr/>
            <p:nvPr/>
          </p:nvSpPr>
          <p:spPr>
            <a:xfrm>
              <a:off x="1339851"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00B0F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2229583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838200" y="1825625"/>
            <a:ext cx="5048794" cy="4351338"/>
          </a:xfrm>
        </p:spPr>
        <p:txBody>
          <a:bodyPr/>
          <a:lstStyle/>
          <a:p>
            <a:pPr marL="0" indent="0">
              <a:buNone/>
            </a:pPr>
            <a:r>
              <a:rPr lang="en-US" dirty="0" smtClean="0">
                <a:solidFill>
                  <a:schemeClr val="accent1"/>
                </a:solidFill>
              </a:rPr>
              <a:t>Multiple Parameters to Manage</a:t>
            </a:r>
          </a:p>
          <a:p>
            <a:endParaRPr lang="en-US" dirty="0"/>
          </a:p>
          <a:p>
            <a:r>
              <a:rPr lang="en-US" dirty="0" smtClean="0"/>
              <a:t> </a:t>
            </a:r>
            <a:r>
              <a:rPr lang="en-US" dirty="0"/>
              <a:t>Environment, Practices </a:t>
            </a:r>
          </a:p>
          <a:p>
            <a:r>
              <a:rPr lang="en-US" dirty="0" smtClean="0"/>
              <a:t>Soil, Water, People,</a:t>
            </a:r>
            <a:endParaRPr lang="en-US" dirty="0"/>
          </a:p>
          <a:p>
            <a:r>
              <a:rPr lang="en-US" dirty="0" smtClean="0"/>
              <a:t>Nutrient, Finance, </a:t>
            </a:r>
            <a:endParaRPr lang="en-US" dirty="0"/>
          </a:p>
          <a:p>
            <a:r>
              <a:rPr lang="en-US" dirty="0" smtClean="0"/>
              <a:t>Genetics,</a:t>
            </a:r>
            <a:endParaRPr lang="en-US" dirty="0" smtClean="0"/>
          </a:p>
          <a:p>
            <a:r>
              <a:rPr lang="en-US" dirty="0" smtClean="0"/>
              <a:t>Crop/Animal </a:t>
            </a:r>
            <a:endParaRPr lang="en-US" dirty="0"/>
          </a:p>
          <a:p>
            <a:r>
              <a:rPr lang="en-US" b="1" dirty="0" smtClean="0"/>
              <a:t>Production</a:t>
            </a:r>
            <a:endParaRPr lang="en-US" dirty="0"/>
          </a:p>
        </p:txBody>
      </p:sp>
      <p:sp>
        <p:nvSpPr>
          <p:cNvPr id="8" name="Content Placeholder 7"/>
          <p:cNvSpPr>
            <a:spLocks noGrp="1"/>
          </p:cNvSpPr>
          <p:nvPr>
            <p:ph sz="half" idx="2"/>
          </p:nvPr>
        </p:nvSpPr>
        <p:spPr>
          <a:xfrm>
            <a:off x="6723016" y="1825625"/>
            <a:ext cx="4630783" cy="4351338"/>
          </a:xfrm>
        </p:spPr>
        <p:txBody>
          <a:bodyPr/>
          <a:lstStyle/>
          <a:p>
            <a:pPr marL="0" indent="0">
              <a:buNone/>
            </a:pPr>
            <a:r>
              <a:rPr lang="en-US" dirty="0" smtClean="0">
                <a:solidFill>
                  <a:schemeClr val="accent1"/>
                </a:solidFill>
              </a:rPr>
              <a:t>Role of Data Science</a:t>
            </a:r>
          </a:p>
          <a:p>
            <a:pPr marL="0" indent="0">
              <a:buNone/>
            </a:pPr>
            <a:endParaRPr lang="en-US" dirty="0" smtClean="0"/>
          </a:p>
        </p:txBody>
      </p:sp>
      <p:sp>
        <p:nvSpPr>
          <p:cNvPr id="9" name="Right Arrow 8"/>
          <p:cNvSpPr/>
          <p:nvPr/>
        </p:nvSpPr>
        <p:spPr>
          <a:xfrm>
            <a:off x="5708469" y="3666308"/>
            <a:ext cx="775062" cy="108857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Brace 9"/>
          <p:cNvSpPr/>
          <p:nvPr/>
        </p:nvSpPr>
        <p:spPr>
          <a:xfrm>
            <a:off x="5155474" y="2560320"/>
            <a:ext cx="374470" cy="330054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6723016" y="3666308"/>
            <a:ext cx="3030584"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1"/>
            <a:r>
              <a:rPr lang="en-US" sz="2000" b="1" dirty="0" smtClean="0">
                <a:solidFill>
                  <a:schemeClr val="accent4"/>
                </a:solidFill>
              </a:rPr>
              <a:t>Process ALL data and enable Insights and Informed Decisions</a:t>
            </a:r>
            <a:endParaRPr lang="en-US" sz="2000" b="1" dirty="0">
              <a:solidFill>
                <a:schemeClr val="accent4"/>
              </a:solidFill>
            </a:endParaRPr>
          </a:p>
        </p:txBody>
      </p:sp>
      <p:sp>
        <p:nvSpPr>
          <p:cNvPr id="13" name="Footer Placeholder 12"/>
          <p:cNvSpPr>
            <a:spLocks noGrp="1"/>
          </p:cNvSpPr>
          <p:nvPr>
            <p:ph type="ftr" sz="quarter" idx="11"/>
          </p:nvPr>
        </p:nvSpPr>
        <p:spPr/>
        <p:txBody>
          <a:bodyPr/>
          <a:lstStyle/>
          <a:p>
            <a:endParaRPr lang="en-US"/>
          </a:p>
        </p:txBody>
      </p:sp>
      <p:grpSp>
        <p:nvGrpSpPr>
          <p:cNvPr id="15" name="Group 14"/>
          <p:cNvGrpSpPr/>
          <p:nvPr/>
        </p:nvGrpSpPr>
        <p:grpSpPr>
          <a:xfrm>
            <a:off x="1571898" y="128398"/>
            <a:ext cx="8273142" cy="1329879"/>
            <a:chOff x="0" y="0"/>
            <a:chExt cx="6651860" cy="999435"/>
          </a:xfrm>
        </p:grpSpPr>
        <p:sp>
          <p:nvSpPr>
            <p:cNvPr id="16" name="Rectangle 15"/>
            <p:cNvSpPr/>
            <p:nvPr/>
          </p:nvSpPr>
          <p:spPr>
            <a:xfrm>
              <a:off x="4381248" y="809498"/>
              <a:ext cx="84710"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7" name="Rectangle 16"/>
            <p:cNvSpPr/>
            <p:nvPr/>
          </p:nvSpPr>
          <p:spPr>
            <a:xfrm>
              <a:off x="6577713"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8" name="Rectangle 17"/>
            <p:cNvSpPr/>
            <p:nvPr/>
          </p:nvSpPr>
          <p:spPr>
            <a:xfrm>
              <a:off x="6609716"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pic>
          <p:nvPicPr>
            <p:cNvPr id="19" name="Picture 18"/>
            <p:cNvPicPr/>
            <p:nvPr/>
          </p:nvPicPr>
          <p:blipFill>
            <a:blip r:embed="rId2"/>
            <a:stretch>
              <a:fillRect/>
            </a:stretch>
          </p:blipFill>
          <p:spPr>
            <a:xfrm>
              <a:off x="2114551" y="209550"/>
              <a:ext cx="736600" cy="701675"/>
            </a:xfrm>
            <a:prstGeom prst="rect">
              <a:avLst/>
            </a:prstGeom>
          </p:spPr>
        </p:pic>
        <p:pic>
          <p:nvPicPr>
            <p:cNvPr id="20" name="Picture 19"/>
            <p:cNvPicPr/>
            <p:nvPr/>
          </p:nvPicPr>
          <p:blipFill>
            <a:blip r:embed="rId3"/>
            <a:stretch>
              <a:fillRect/>
            </a:stretch>
          </p:blipFill>
          <p:spPr>
            <a:xfrm>
              <a:off x="2857501" y="431800"/>
              <a:ext cx="1517650" cy="482600"/>
            </a:xfrm>
            <a:prstGeom prst="rect">
              <a:avLst/>
            </a:prstGeom>
          </p:spPr>
        </p:pic>
        <p:pic>
          <p:nvPicPr>
            <p:cNvPr id="21" name="Picture 20"/>
            <p:cNvPicPr/>
            <p:nvPr/>
          </p:nvPicPr>
          <p:blipFill>
            <a:blip r:embed="rId4"/>
            <a:stretch>
              <a:fillRect/>
            </a:stretch>
          </p:blipFill>
          <p:spPr>
            <a:xfrm>
              <a:off x="4444620" y="0"/>
              <a:ext cx="1134110" cy="908685"/>
            </a:xfrm>
            <a:prstGeom prst="rect">
              <a:avLst/>
            </a:prstGeom>
          </p:spPr>
        </p:pic>
        <p:pic>
          <p:nvPicPr>
            <p:cNvPr id="22" name="Picture 21"/>
            <p:cNvPicPr/>
            <p:nvPr/>
          </p:nvPicPr>
          <p:blipFill>
            <a:blip r:embed="rId5"/>
            <a:stretch>
              <a:fillRect/>
            </a:stretch>
          </p:blipFill>
          <p:spPr>
            <a:xfrm>
              <a:off x="5587620" y="358166"/>
              <a:ext cx="982345" cy="556235"/>
            </a:xfrm>
            <a:prstGeom prst="rect">
              <a:avLst/>
            </a:prstGeom>
          </p:spPr>
        </p:pic>
        <p:sp>
          <p:nvSpPr>
            <p:cNvPr id="23" name="Shape 8391"/>
            <p:cNvSpPr/>
            <p:nvPr/>
          </p:nvSpPr>
          <p:spPr>
            <a:xfrm>
              <a:off x="0"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70AD47"/>
            </a:fillRef>
            <a:effectRef idx="0">
              <a:scrgbClr r="0" g="0" b="0"/>
            </a:effectRef>
            <a:fontRef idx="none"/>
          </p:style>
          <p:txBody>
            <a:bodyPr/>
            <a:lstStyle/>
            <a:p>
              <a:endParaRPr lang="en-US"/>
            </a:p>
          </p:txBody>
        </p:sp>
        <p:sp>
          <p:nvSpPr>
            <p:cNvPr id="24" name="Shape 8392"/>
            <p:cNvSpPr/>
            <p:nvPr/>
          </p:nvSpPr>
          <p:spPr>
            <a:xfrm>
              <a:off x="669926"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843C0C"/>
            </a:fillRef>
            <a:effectRef idx="0">
              <a:scrgbClr r="0" g="0" b="0"/>
            </a:effectRef>
            <a:fontRef idx="none"/>
          </p:style>
          <p:txBody>
            <a:bodyPr/>
            <a:lstStyle/>
            <a:p>
              <a:endParaRPr lang="en-US"/>
            </a:p>
          </p:txBody>
        </p:sp>
        <p:sp>
          <p:nvSpPr>
            <p:cNvPr id="25" name="Shape 8393"/>
            <p:cNvSpPr/>
            <p:nvPr/>
          </p:nvSpPr>
          <p:spPr>
            <a:xfrm>
              <a:off x="1339851"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00B0F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2090626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046378" y="1071799"/>
            <a:ext cx="8099244" cy="5649676"/>
          </a:xfrm>
          <a:prstGeom prst="rect">
            <a:avLst/>
          </a:prstGeom>
        </p:spPr>
      </p:pic>
      <p:sp>
        <p:nvSpPr>
          <p:cNvPr id="7" name="Footer Placeholder 6"/>
          <p:cNvSpPr>
            <a:spLocks noGrp="1"/>
          </p:cNvSpPr>
          <p:nvPr>
            <p:ph type="ftr" sz="quarter" idx="11"/>
          </p:nvPr>
        </p:nvSpPr>
        <p:spPr/>
        <p:txBody>
          <a:bodyPr/>
          <a:lstStyle/>
          <a:p>
            <a:endParaRPr lang="en-US"/>
          </a:p>
        </p:txBody>
      </p:sp>
      <p:grpSp>
        <p:nvGrpSpPr>
          <p:cNvPr id="8" name="Group 7"/>
          <p:cNvGrpSpPr/>
          <p:nvPr/>
        </p:nvGrpSpPr>
        <p:grpSpPr>
          <a:xfrm>
            <a:off x="2124892" y="-162932"/>
            <a:ext cx="8273142" cy="1329879"/>
            <a:chOff x="0" y="0"/>
            <a:chExt cx="6651860" cy="999435"/>
          </a:xfrm>
        </p:grpSpPr>
        <p:sp>
          <p:nvSpPr>
            <p:cNvPr id="9" name="Rectangle 8"/>
            <p:cNvSpPr/>
            <p:nvPr/>
          </p:nvSpPr>
          <p:spPr>
            <a:xfrm>
              <a:off x="4381248" y="809498"/>
              <a:ext cx="84710"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0" name="Rectangle 9"/>
            <p:cNvSpPr/>
            <p:nvPr/>
          </p:nvSpPr>
          <p:spPr>
            <a:xfrm>
              <a:off x="6577713"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1" name="Rectangle 10"/>
            <p:cNvSpPr/>
            <p:nvPr/>
          </p:nvSpPr>
          <p:spPr>
            <a:xfrm>
              <a:off x="6609716"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pic>
          <p:nvPicPr>
            <p:cNvPr id="12" name="Picture 11"/>
            <p:cNvPicPr/>
            <p:nvPr/>
          </p:nvPicPr>
          <p:blipFill>
            <a:blip r:embed="rId3"/>
            <a:stretch>
              <a:fillRect/>
            </a:stretch>
          </p:blipFill>
          <p:spPr>
            <a:xfrm>
              <a:off x="2114551" y="209550"/>
              <a:ext cx="736600" cy="701675"/>
            </a:xfrm>
            <a:prstGeom prst="rect">
              <a:avLst/>
            </a:prstGeom>
          </p:spPr>
        </p:pic>
        <p:pic>
          <p:nvPicPr>
            <p:cNvPr id="13" name="Picture 12"/>
            <p:cNvPicPr/>
            <p:nvPr/>
          </p:nvPicPr>
          <p:blipFill>
            <a:blip r:embed="rId4"/>
            <a:stretch>
              <a:fillRect/>
            </a:stretch>
          </p:blipFill>
          <p:spPr>
            <a:xfrm>
              <a:off x="2857501" y="431800"/>
              <a:ext cx="1517650" cy="482600"/>
            </a:xfrm>
            <a:prstGeom prst="rect">
              <a:avLst/>
            </a:prstGeom>
          </p:spPr>
        </p:pic>
        <p:pic>
          <p:nvPicPr>
            <p:cNvPr id="14" name="Picture 13"/>
            <p:cNvPicPr/>
            <p:nvPr/>
          </p:nvPicPr>
          <p:blipFill>
            <a:blip r:embed="rId5"/>
            <a:stretch>
              <a:fillRect/>
            </a:stretch>
          </p:blipFill>
          <p:spPr>
            <a:xfrm>
              <a:off x="4444620" y="0"/>
              <a:ext cx="1134110" cy="908685"/>
            </a:xfrm>
            <a:prstGeom prst="rect">
              <a:avLst/>
            </a:prstGeom>
          </p:spPr>
        </p:pic>
        <p:pic>
          <p:nvPicPr>
            <p:cNvPr id="15" name="Picture 14"/>
            <p:cNvPicPr/>
            <p:nvPr/>
          </p:nvPicPr>
          <p:blipFill>
            <a:blip r:embed="rId6"/>
            <a:stretch>
              <a:fillRect/>
            </a:stretch>
          </p:blipFill>
          <p:spPr>
            <a:xfrm>
              <a:off x="5587620" y="358166"/>
              <a:ext cx="982345" cy="556235"/>
            </a:xfrm>
            <a:prstGeom prst="rect">
              <a:avLst/>
            </a:prstGeom>
          </p:spPr>
        </p:pic>
        <p:sp>
          <p:nvSpPr>
            <p:cNvPr id="16" name="Shape 8391"/>
            <p:cNvSpPr/>
            <p:nvPr/>
          </p:nvSpPr>
          <p:spPr>
            <a:xfrm>
              <a:off x="0"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70AD47"/>
            </a:fillRef>
            <a:effectRef idx="0">
              <a:scrgbClr r="0" g="0" b="0"/>
            </a:effectRef>
            <a:fontRef idx="none"/>
          </p:style>
          <p:txBody>
            <a:bodyPr/>
            <a:lstStyle/>
            <a:p>
              <a:endParaRPr lang="en-US"/>
            </a:p>
          </p:txBody>
        </p:sp>
        <p:sp>
          <p:nvSpPr>
            <p:cNvPr id="17" name="Shape 8392"/>
            <p:cNvSpPr/>
            <p:nvPr/>
          </p:nvSpPr>
          <p:spPr>
            <a:xfrm>
              <a:off x="669926"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843C0C"/>
            </a:fillRef>
            <a:effectRef idx="0">
              <a:scrgbClr r="0" g="0" b="0"/>
            </a:effectRef>
            <a:fontRef idx="none"/>
          </p:style>
          <p:txBody>
            <a:bodyPr/>
            <a:lstStyle/>
            <a:p>
              <a:endParaRPr lang="en-US"/>
            </a:p>
          </p:txBody>
        </p:sp>
        <p:sp>
          <p:nvSpPr>
            <p:cNvPr id="18" name="Shape 8393"/>
            <p:cNvSpPr/>
            <p:nvPr/>
          </p:nvSpPr>
          <p:spPr>
            <a:xfrm>
              <a:off x="1339851"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00B0F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3428133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2453505" y="1375405"/>
            <a:ext cx="7657146" cy="5452209"/>
          </a:xfrm>
          <a:prstGeom prst="rect">
            <a:avLst/>
          </a:prstGeom>
        </p:spPr>
      </p:pic>
      <p:sp>
        <p:nvSpPr>
          <p:cNvPr id="8" name="Footer Placeholder 7"/>
          <p:cNvSpPr>
            <a:spLocks noGrp="1"/>
          </p:cNvSpPr>
          <p:nvPr>
            <p:ph type="ftr" sz="quarter" idx="11"/>
          </p:nvPr>
        </p:nvSpPr>
        <p:spPr/>
        <p:txBody>
          <a:bodyPr/>
          <a:lstStyle/>
          <a:p>
            <a:endParaRPr lang="en-US"/>
          </a:p>
        </p:txBody>
      </p:sp>
      <p:grpSp>
        <p:nvGrpSpPr>
          <p:cNvPr id="9" name="Group 8"/>
          <p:cNvGrpSpPr/>
          <p:nvPr/>
        </p:nvGrpSpPr>
        <p:grpSpPr>
          <a:xfrm>
            <a:off x="2116184" y="-32303"/>
            <a:ext cx="8273142" cy="1329879"/>
            <a:chOff x="0" y="0"/>
            <a:chExt cx="6651860" cy="999435"/>
          </a:xfrm>
        </p:grpSpPr>
        <p:sp>
          <p:nvSpPr>
            <p:cNvPr id="10" name="Rectangle 9"/>
            <p:cNvSpPr/>
            <p:nvPr/>
          </p:nvSpPr>
          <p:spPr>
            <a:xfrm>
              <a:off x="4381248" y="809498"/>
              <a:ext cx="84710"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1" name="Rectangle 10"/>
            <p:cNvSpPr/>
            <p:nvPr/>
          </p:nvSpPr>
          <p:spPr>
            <a:xfrm>
              <a:off x="6577713"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2" name="Rectangle 11"/>
            <p:cNvSpPr/>
            <p:nvPr/>
          </p:nvSpPr>
          <p:spPr>
            <a:xfrm>
              <a:off x="6609716"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pic>
          <p:nvPicPr>
            <p:cNvPr id="13" name="Picture 12"/>
            <p:cNvPicPr/>
            <p:nvPr/>
          </p:nvPicPr>
          <p:blipFill>
            <a:blip r:embed="rId3"/>
            <a:stretch>
              <a:fillRect/>
            </a:stretch>
          </p:blipFill>
          <p:spPr>
            <a:xfrm>
              <a:off x="2114551" y="209550"/>
              <a:ext cx="736600" cy="701675"/>
            </a:xfrm>
            <a:prstGeom prst="rect">
              <a:avLst/>
            </a:prstGeom>
          </p:spPr>
        </p:pic>
        <p:pic>
          <p:nvPicPr>
            <p:cNvPr id="14" name="Picture 13"/>
            <p:cNvPicPr/>
            <p:nvPr/>
          </p:nvPicPr>
          <p:blipFill>
            <a:blip r:embed="rId4"/>
            <a:stretch>
              <a:fillRect/>
            </a:stretch>
          </p:blipFill>
          <p:spPr>
            <a:xfrm>
              <a:off x="2857501" y="431800"/>
              <a:ext cx="1517650" cy="482600"/>
            </a:xfrm>
            <a:prstGeom prst="rect">
              <a:avLst/>
            </a:prstGeom>
          </p:spPr>
        </p:pic>
        <p:pic>
          <p:nvPicPr>
            <p:cNvPr id="15" name="Picture 14"/>
            <p:cNvPicPr/>
            <p:nvPr/>
          </p:nvPicPr>
          <p:blipFill>
            <a:blip r:embed="rId5"/>
            <a:stretch>
              <a:fillRect/>
            </a:stretch>
          </p:blipFill>
          <p:spPr>
            <a:xfrm>
              <a:off x="4444620" y="0"/>
              <a:ext cx="1134110" cy="908685"/>
            </a:xfrm>
            <a:prstGeom prst="rect">
              <a:avLst/>
            </a:prstGeom>
          </p:spPr>
        </p:pic>
        <p:pic>
          <p:nvPicPr>
            <p:cNvPr id="16" name="Picture 15"/>
            <p:cNvPicPr/>
            <p:nvPr/>
          </p:nvPicPr>
          <p:blipFill>
            <a:blip r:embed="rId6"/>
            <a:stretch>
              <a:fillRect/>
            </a:stretch>
          </p:blipFill>
          <p:spPr>
            <a:xfrm>
              <a:off x="5587620" y="358166"/>
              <a:ext cx="982345" cy="556235"/>
            </a:xfrm>
            <a:prstGeom prst="rect">
              <a:avLst/>
            </a:prstGeom>
          </p:spPr>
        </p:pic>
        <p:sp>
          <p:nvSpPr>
            <p:cNvPr id="17" name="Shape 8391"/>
            <p:cNvSpPr/>
            <p:nvPr/>
          </p:nvSpPr>
          <p:spPr>
            <a:xfrm>
              <a:off x="0"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70AD47"/>
            </a:fillRef>
            <a:effectRef idx="0">
              <a:scrgbClr r="0" g="0" b="0"/>
            </a:effectRef>
            <a:fontRef idx="none"/>
          </p:style>
          <p:txBody>
            <a:bodyPr/>
            <a:lstStyle/>
            <a:p>
              <a:endParaRPr lang="en-US"/>
            </a:p>
          </p:txBody>
        </p:sp>
        <p:sp>
          <p:nvSpPr>
            <p:cNvPr id="18" name="Shape 8392"/>
            <p:cNvSpPr/>
            <p:nvPr/>
          </p:nvSpPr>
          <p:spPr>
            <a:xfrm>
              <a:off x="669926"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843C0C"/>
            </a:fillRef>
            <a:effectRef idx="0">
              <a:scrgbClr r="0" g="0" b="0"/>
            </a:effectRef>
            <a:fontRef idx="none"/>
          </p:style>
          <p:txBody>
            <a:bodyPr/>
            <a:lstStyle/>
            <a:p>
              <a:endParaRPr lang="en-US"/>
            </a:p>
          </p:txBody>
        </p:sp>
        <p:sp>
          <p:nvSpPr>
            <p:cNvPr id="19" name="Shape 8393"/>
            <p:cNvSpPr/>
            <p:nvPr/>
          </p:nvSpPr>
          <p:spPr>
            <a:xfrm>
              <a:off x="1339851"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00B0F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2925656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09858"/>
            <a:ext cx="10515600" cy="679904"/>
          </a:xfrm>
        </p:spPr>
        <p:txBody>
          <a:bodyPr>
            <a:noAutofit/>
          </a:bodyPr>
          <a:lstStyle/>
          <a:p>
            <a:pPr algn="ctr"/>
            <a:r>
              <a:rPr lang="en-US" sz="4000" b="1" dirty="0" smtClean="0">
                <a:solidFill>
                  <a:schemeClr val="accent6"/>
                </a:solidFill>
              </a:rPr>
              <a:t>African Open Science Platform-AOSP </a:t>
            </a:r>
            <a:r>
              <a:rPr lang="en-US" sz="3200" dirty="0" smtClean="0">
                <a:solidFill>
                  <a:schemeClr val="accent6"/>
                </a:solidFill>
              </a:rPr>
              <a:t/>
            </a:r>
            <a:br>
              <a:rPr lang="en-US" sz="3200" dirty="0" smtClean="0">
                <a:solidFill>
                  <a:schemeClr val="accent6"/>
                </a:solidFill>
              </a:rPr>
            </a:br>
            <a:r>
              <a:rPr lang="en-US" sz="2400" dirty="0" smtClean="0">
                <a:solidFill>
                  <a:schemeClr val="accent6"/>
                </a:solidFill>
              </a:rPr>
              <a:t>(</a:t>
            </a:r>
            <a:r>
              <a:rPr lang="en-US" sz="2400" dirty="0" smtClean="0">
                <a:solidFill>
                  <a:srgbClr val="0070C0"/>
                </a:solidFill>
              </a:rPr>
              <a:t>http://africanopenscience.org.za</a:t>
            </a:r>
            <a:r>
              <a:rPr lang="en-US" sz="2400" dirty="0" smtClean="0">
                <a:solidFill>
                  <a:schemeClr val="accent6"/>
                </a:solidFill>
              </a:rPr>
              <a:t>/)</a:t>
            </a:r>
            <a:endParaRPr lang="en-US" sz="2400" dirty="0">
              <a:solidFill>
                <a:schemeClr val="accent6"/>
              </a:solidFill>
            </a:endParaRPr>
          </a:p>
        </p:txBody>
      </p:sp>
      <p:sp>
        <p:nvSpPr>
          <p:cNvPr id="3" name="Content Placeholder 2"/>
          <p:cNvSpPr>
            <a:spLocks noGrp="1"/>
          </p:cNvSpPr>
          <p:nvPr>
            <p:ph idx="1"/>
          </p:nvPr>
        </p:nvSpPr>
        <p:spPr>
          <a:xfrm>
            <a:off x="838200" y="2054780"/>
            <a:ext cx="10515600" cy="4351338"/>
          </a:xfrm>
        </p:spPr>
        <p:txBody>
          <a:bodyPr>
            <a:normAutofit fontScale="77500" lnSpcReduction="20000"/>
          </a:bodyPr>
          <a:lstStyle/>
          <a:p>
            <a:r>
              <a:rPr lang="en-US" b="1" dirty="0" smtClean="0">
                <a:solidFill>
                  <a:schemeClr val="accent1"/>
                </a:solidFill>
              </a:rPr>
              <a:t>Strand 1</a:t>
            </a:r>
            <a:r>
              <a:rPr lang="en-US" dirty="0" smtClean="0"/>
              <a:t>: Provision of </a:t>
            </a:r>
            <a:r>
              <a:rPr lang="en-US" i="1" dirty="0" smtClean="0">
                <a:solidFill>
                  <a:schemeClr val="accent2"/>
                </a:solidFill>
              </a:rPr>
              <a:t>cloud computing facilities </a:t>
            </a:r>
            <a:r>
              <a:rPr lang="en-US" dirty="0" smtClean="0"/>
              <a:t>that provide networked computation, data access and analysis tools for African Science.</a:t>
            </a:r>
          </a:p>
          <a:p>
            <a:r>
              <a:rPr lang="en-US" b="1" dirty="0" smtClean="0">
                <a:solidFill>
                  <a:schemeClr val="accent1"/>
                </a:solidFill>
              </a:rPr>
              <a:t>Strand 2</a:t>
            </a:r>
            <a:r>
              <a:rPr lang="en-US" dirty="0" smtClean="0"/>
              <a:t>: Provision of </a:t>
            </a:r>
            <a:r>
              <a:rPr lang="en-US" i="1" dirty="0" smtClean="0">
                <a:solidFill>
                  <a:schemeClr val="accent2"/>
                </a:solidFill>
              </a:rPr>
              <a:t>software tools</a:t>
            </a:r>
            <a:r>
              <a:rPr lang="en-US" dirty="0" smtClean="0"/>
              <a:t>, experience-based advice on research data management and on open science policies and practice. </a:t>
            </a:r>
          </a:p>
          <a:p>
            <a:r>
              <a:rPr lang="en-US" b="1" dirty="0" smtClean="0">
                <a:solidFill>
                  <a:schemeClr val="accent1"/>
                </a:solidFill>
              </a:rPr>
              <a:t>Strand 3</a:t>
            </a:r>
            <a:r>
              <a:rPr lang="en-US" dirty="0" smtClean="0"/>
              <a:t>: Create and sustain high level, internationally competitive research capacity in </a:t>
            </a:r>
            <a:r>
              <a:rPr lang="en-US" i="1" dirty="0" smtClean="0">
                <a:solidFill>
                  <a:schemeClr val="accent2"/>
                </a:solidFill>
              </a:rPr>
              <a:t>data analytics and artificial intelligence </a:t>
            </a:r>
            <a:r>
              <a:rPr lang="en-US" dirty="0" smtClean="0"/>
              <a:t>in support of platform science priorities. </a:t>
            </a:r>
            <a:r>
              <a:rPr lang="en-US" b="1" dirty="0" smtClean="0">
                <a:solidFill>
                  <a:schemeClr val="accent6"/>
                </a:solidFill>
              </a:rPr>
              <a:t>(Create an African Artificial Intelligence and Data Science Institute)</a:t>
            </a:r>
          </a:p>
          <a:p>
            <a:r>
              <a:rPr lang="en-US" b="1" dirty="0" smtClean="0">
                <a:solidFill>
                  <a:schemeClr val="accent1"/>
                </a:solidFill>
              </a:rPr>
              <a:t>Strand 4: </a:t>
            </a:r>
            <a:r>
              <a:rPr lang="en-US" dirty="0" err="1" smtClean="0"/>
              <a:t>Programmes</a:t>
            </a:r>
            <a:r>
              <a:rPr lang="en-US" dirty="0" smtClean="0"/>
              <a:t> of </a:t>
            </a:r>
            <a:r>
              <a:rPr lang="en-US" i="1" dirty="0" smtClean="0">
                <a:solidFill>
                  <a:schemeClr val="accent2"/>
                </a:solidFill>
              </a:rPr>
              <a:t>data-intensive research </a:t>
            </a:r>
            <a:r>
              <a:rPr lang="en-US" dirty="0" smtClean="0"/>
              <a:t>that place African scientists at the international forefront in the application of data technologies to major research domains, as a fundamental resource for a modern society</a:t>
            </a:r>
          </a:p>
          <a:p>
            <a:r>
              <a:rPr lang="en-US" b="1" dirty="0" smtClean="0">
                <a:solidFill>
                  <a:schemeClr val="accent1"/>
                </a:solidFill>
              </a:rPr>
              <a:t>Strand 5: </a:t>
            </a:r>
            <a:r>
              <a:rPr lang="en-US" dirty="0" smtClean="0"/>
              <a:t>Create understanding, awareness and </a:t>
            </a:r>
            <a:r>
              <a:rPr lang="en-US" i="1" dirty="0" smtClean="0">
                <a:solidFill>
                  <a:schemeClr val="accent2"/>
                </a:solidFill>
              </a:rPr>
              <a:t>capacity in citizens and professionals </a:t>
            </a:r>
            <a:r>
              <a:rPr lang="en-US" dirty="0" smtClean="0"/>
              <a:t>in dealing with a data- and information-intensive world.</a:t>
            </a:r>
          </a:p>
          <a:p>
            <a:r>
              <a:rPr lang="en-US" b="1" dirty="0" smtClean="0">
                <a:solidFill>
                  <a:schemeClr val="accent1"/>
                </a:solidFill>
              </a:rPr>
              <a:t>Strand 6:</a:t>
            </a:r>
            <a:r>
              <a:rPr lang="en-US" dirty="0" smtClean="0"/>
              <a:t> Develop a community where access to data, information and scientific expertise is enabled and where scientists are engaged that jointly frame and jointly seek solutions to significant problems.</a:t>
            </a:r>
            <a:r>
              <a:rPr lang="en-US" i="1" dirty="0" smtClean="0">
                <a:solidFill>
                  <a:schemeClr val="accent2"/>
                </a:solidFill>
              </a:rPr>
              <a:t> in cross-societal collaborations </a:t>
            </a:r>
            <a:endParaRPr lang="en-US" dirty="0"/>
          </a:p>
        </p:txBody>
      </p:sp>
      <p:sp>
        <p:nvSpPr>
          <p:cNvPr id="4" name="Footer Placeholder 3"/>
          <p:cNvSpPr>
            <a:spLocks noGrp="1"/>
          </p:cNvSpPr>
          <p:nvPr>
            <p:ph type="ftr" sz="quarter" idx="11"/>
          </p:nvPr>
        </p:nvSpPr>
        <p:spPr/>
        <p:txBody>
          <a:bodyPr/>
          <a:lstStyle/>
          <a:p>
            <a:endParaRPr lang="en-US"/>
          </a:p>
        </p:txBody>
      </p:sp>
      <p:grpSp>
        <p:nvGrpSpPr>
          <p:cNvPr id="5" name="Group 4"/>
          <p:cNvGrpSpPr/>
          <p:nvPr/>
        </p:nvGrpSpPr>
        <p:grpSpPr>
          <a:xfrm>
            <a:off x="2133600" y="0"/>
            <a:ext cx="7794171" cy="1077964"/>
            <a:chOff x="0" y="0"/>
            <a:chExt cx="6651860" cy="999435"/>
          </a:xfrm>
        </p:grpSpPr>
        <p:sp>
          <p:nvSpPr>
            <p:cNvPr id="6" name="Rectangle 5"/>
            <p:cNvSpPr/>
            <p:nvPr/>
          </p:nvSpPr>
          <p:spPr>
            <a:xfrm>
              <a:off x="4381248" y="809498"/>
              <a:ext cx="84710"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7" name="Rectangle 6"/>
            <p:cNvSpPr/>
            <p:nvPr/>
          </p:nvSpPr>
          <p:spPr>
            <a:xfrm>
              <a:off x="6577713"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8" name="Rectangle 7"/>
            <p:cNvSpPr/>
            <p:nvPr/>
          </p:nvSpPr>
          <p:spPr>
            <a:xfrm>
              <a:off x="6609716"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pic>
          <p:nvPicPr>
            <p:cNvPr id="9" name="Picture 8"/>
            <p:cNvPicPr/>
            <p:nvPr/>
          </p:nvPicPr>
          <p:blipFill>
            <a:blip r:embed="rId2"/>
            <a:stretch>
              <a:fillRect/>
            </a:stretch>
          </p:blipFill>
          <p:spPr>
            <a:xfrm>
              <a:off x="2114551" y="209550"/>
              <a:ext cx="736600" cy="701675"/>
            </a:xfrm>
            <a:prstGeom prst="rect">
              <a:avLst/>
            </a:prstGeom>
          </p:spPr>
        </p:pic>
        <p:pic>
          <p:nvPicPr>
            <p:cNvPr id="10" name="Picture 9"/>
            <p:cNvPicPr/>
            <p:nvPr/>
          </p:nvPicPr>
          <p:blipFill>
            <a:blip r:embed="rId3"/>
            <a:stretch>
              <a:fillRect/>
            </a:stretch>
          </p:blipFill>
          <p:spPr>
            <a:xfrm>
              <a:off x="2857501" y="431800"/>
              <a:ext cx="1517650" cy="482600"/>
            </a:xfrm>
            <a:prstGeom prst="rect">
              <a:avLst/>
            </a:prstGeom>
          </p:spPr>
        </p:pic>
        <p:pic>
          <p:nvPicPr>
            <p:cNvPr id="11" name="Picture 10"/>
            <p:cNvPicPr/>
            <p:nvPr/>
          </p:nvPicPr>
          <p:blipFill>
            <a:blip r:embed="rId4"/>
            <a:stretch>
              <a:fillRect/>
            </a:stretch>
          </p:blipFill>
          <p:spPr>
            <a:xfrm>
              <a:off x="4444620" y="0"/>
              <a:ext cx="1134110" cy="908685"/>
            </a:xfrm>
            <a:prstGeom prst="rect">
              <a:avLst/>
            </a:prstGeom>
          </p:spPr>
        </p:pic>
        <p:pic>
          <p:nvPicPr>
            <p:cNvPr id="12" name="Picture 11"/>
            <p:cNvPicPr/>
            <p:nvPr/>
          </p:nvPicPr>
          <p:blipFill>
            <a:blip r:embed="rId5"/>
            <a:stretch>
              <a:fillRect/>
            </a:stretch>
          </p:blipFill>
          <p:spPr>
            <a:xfrm>
              <a:off x="5587620" y="358166"/>
              <a:ext cx="982345" cy="556235"/>
            </a:xfrm>
            <a:prstGeom prst="rect">
              <a:avLst/>
            </a:prstGeom>
          </p:spPr>
        </p:pic>
        <p:sp>
          <p:nvSpPr>
            <p:cNvPr id="13" name="Shape 8391"/>
            <p:cNvSpPr/>
            <p:nvPr/>
          </p:nvSpPr>
          <p:spPr>
            <a:xfrm>
              <a:off x="0"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70AD47"/>
            </a:fillRef>
            <a:effectRef idx="0">
              <a:scrgbClr r="0" g="0" b="0"/>
            </a:effectRef>
            <a:fontRef idx="none"/>
          </p:style>
          <p:txBody>
            <a:bodyPr/>
            <a:lstStyle/>
            <a:p>
              <a:endParaRPr lang="en-US"/>
            </a:p>
          </p:txBody>
        </p:sp>
        <p:sp>
          <p:nvSpPr>
            <p:cNvPr id="14" name="Shape 8392"/>
            <p:cNvSpPr/>
            <p:nvPr/>
          </p:nvSpPr>
          <p:spPr>
            <a:xfrm>
              <a:off x="669926"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843C0C"/>
            </a:fillRef>
            <a:effectRef idx="0">
              <a:scrgbClr r="0" g="0" b="0"/>
            </a:effectRef>
            <a:fontRef idx="none"/>
          </p:style>
          <p:txBody>
            <a:bodyPr/>
            <a:lstStyle/>
            <a:p>
              <a:endParaRPr lang="en-US"/>
            </a:p>
          </p:txBody>
        </p:sp>
        <p:sp>
          <p:nvSpPr>
            <p:cNvPr id="15" name="Shape 8393"/>
            <p:cNvSpPr/>
            <p:nvPr/>
          </p:nvSpPr>
          <p:spPr>
            <a:xfrm>
              <a:off x="1339851"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00B0F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13052247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5204" y="1462876"/>
            <a:ext cx="10515600" cy="697321"/>
          </a:xfrm>
        </p:spPr>
        <p:txBody>
          <a:bodyPr>
            <a:normAutofit fontScale="90000"/>
          </a:bodyPr>
          <a:lstStyle/>
          <a:p>
            <a:r>
              <a:rPr lang="en-US" sz="4800" b="1" dirty="0" smtClean="0">
                <a:solidFill>
                  <a:schemeClr val="accent6"/>
                </a:solidFill>
              </a:rPr>
              <a:t>Open Science Policy for Agriculture</a:t>
            </a:r>
            <a:endParaRPr lang="en-US" sz="4800" b="1" dirty="0">
              <a:solidFill>
                <a:schemeClr val="accent6"/>
              </a:solidFill>
            </a:endParaRPr>
          </a:p>
        </p:txBody>
      </p:sp>
      <p:sp>
        <p:nvSpPr>
          <p:cNvPr id="5" name="Text Placeholder 4"/>
          <p:cNvSpPr>
            <a:spLocks noGrp="1"/>
          </p:cNvSpPr>
          <p:nvPr>
            <p:ph type="body" idx="1"/>
          </p:nvPr>
        </p:nvSpPr>
        <p:spPr>
          <a:xfrm>
            <a:off x="987835" y="2088516"/>
            <a:ext cx="3828006" cy="522106"/>
          </a:xfrm>
        </p:spPr>
        <p:txBody>
          <a:bodyPr/>
          <a:lstStyle/>
          <a:p>
            <a:r>
              <a:rPr lang="en-US" dirty="0" smtClean="0">
                <a:solidFill>
                  <a:schemeClr val="accent5"/>
                </a:solidFill>
              </a:rPr>
              <a:t>Challenges</a:t>
            </a:r>
          </a:p>
        </p:txBody>
      </p:sp>
      <p:sp>
        <p:nvSpPr>
          <p:cNvPr id="3" name="Content Placeholder 2"/>
          <p:cNvSpPr>
            <a:spLocks noGrp="1"/>
          </p:cNvSpPr>
          <p:nvPr>
            <p:ph sz="half" idx="2"/>
          </p:nvPr>
        </p:nvSpPr>
        <p:spPr>
          <a:xfrm>
            <a:off x="674325" y="2293076"/>
            <a:ext cx="5157787" cy="3684588"/>
          </a:xfrm>
        </p:spPr>
        <p:txBody>
          <a:bodyPr>
            <a:normAutofit fontScale="92500" lnSpcReduction="10000"/>
          </a:bodyPr>
          <a:lstStyle/>
          <a:p>
            <a:pPr marL="0" indent="0">
              <a:buNone/>
            </a:pPr>
            <a:endParaRPr lang="en-US" dirty="0" smtClean="0"/>
          </a:p>
          <a:p>
            <a:pPr lvl="0"/>
            <a:r>
              <a:rPr lang="en-GB" dirty="0"/>
              <a:t>No established best open science </a:t>
            </a:r>
            <a:r>
              <a:rPr lang="en-GB" dirty="0" smtClean="0"/>
              <a:t>practices in </a:t>
            </a:r>
            <a:r>
              <a:rPr lang="en-GB" dirty="0" err="1" smtClean="0"/>
              <a:t>Agricuture</a:t>
            </a:r>
            <a:endParaRPr lang="en-US" dirty="0"/>
          </a:p>
          <a:p>
            <a:pPr lvl="0"/>
            <a:r>
              <a:rPr lang="en-GB" dirty="0"/>
              <a:t>Competition among scientists</a:t>
            </a:r>
            <a:endParaRPr lang="en-US" dirty="0"/>
          </a:p>
          <a:p>
            <a:pPr lvl="0"/>
            <a:r>
              <a:rPr lang="en-GB" dirty="0"/>
              <a:t>Existing credit systems favour closed science</a:t>
            </a:r>
            <a:endParaRPr lang="en-US" dirty="0"/>
          </a:p>
          <a:p>
            <a:pPr lvl="0"/>
            <a:r>
              <a:rPr lang="en-GB" dirty="0"/>
              <a:t>Non-disclosure agreements</a:t>
            </a:r>
            <a:endParaRPr lang="en-US" dirty="0"/>
          </a:p>
          <a:p>
            <a:pPr lvl="0"/>
            <a:r>
              <a:rPr lang="en-GB" dirty="0"/>
              <a:t>Copyright laws and intellectual property guidelines</a:t>
            </a:r>
            <a:endParaRPr lang="en-US" dirty="0"/>
          </a:p>
          <a:p>
            <a:endParaRPr lang="en-US" dirty="0"/>
          </a:p>
        </p:txBody>
      </p:sp>
      <p:sp>
        <p:nvSpPr>
          <p:cNvPr id="6" name="Text Placeholder 5"/>
          <p:cNvSpPr>
            <a:spLocks noGrp="1"/>
          </p:cNvSpPr>
          <p:nvPr>
            <p:ph type="body" sz="quarter" idx="3"/>
          </p:nvPr>
        </p:nvSpPr>
        <p:spPr>
          <a:xfrm>
            <a:off x="6189912" y="2088516"/>
            <a:ext cx="5183188" cy="522106"/>
          </a:xfrm>
        </p:spPr>
        <p:txBody>
          <a:bodyPr/>
          <a:lstStyle/>
          <a:p>
            <a:r>
              <a:rPr lang="en-US" dirty="0" smtClean="0">
                <a:solidFill>
                  <a:schemeClr val="accent5"/>
                </a:solidFill>
              </a:rPr>
              <a:t>Formulate Policy Statements</a:t>
            </a:r>
            <a:endParaRPr lang="en-US" dirty="0">
              <a:solidFill>
                <a:schemeClr val="accent5"/>
              </a:solidFill>
            </a:endParaRPr>
          </a:p>
        </p:txBody>
      </p:sp>
      <p:sp>
        <p:nvSpPr>
          <p:cNvPr id="7" name="Content Placeholder 6"/>
          <p:cNvSpPr>
            <a:spLocks noGrp="1"/>
          </p:cNvSpPr>
          <p:nvPr>
            <p:ph sz="quarter" idx="4"/>
          </p:nvPr>
        </p:nvSpPr>
        <p:spPr>
          <a:xfrm>
            <a:off x="6189912" y="2743501"/>
            <a:ext cx="5183188" cy="3684588"/>
          </a:xfrm>
        </p:spPr>
        <p:txBody>
          <a:bodyPr>
            <a:normAutofit fontScale="92500" lnSpcReduction="20000"/>
          </a:bodyPr>
          <a:lstStyle/>
          <a:p>
            <a:pPr marL="0" indent="0">
              <a:buNone/>
            </a:pPr>
            <a:r>
              <a:rPr lang="en-GB" dirty="0"/>
              <a:t>Open Science </a:t>
            </a:r>
            <a:r>
              <a:rPr lang="en-GB" dirty="0" smtClean="0"/>
              <a:t>in Agriculture policy to create enabling environment to address mainly</a:t>
            </a:r>
            <a:r>
              <a:rPr lang="en-GB" dirty="0"/>
              <a:t>: </a:t>
            </a:r>
            <a:endParaRPr lang="en-GB" dirty="0" smtClean="0"/>
          </a:p>
          <a:p>
            <a:r>
              <a:rPr lang="en-GB" dirty="0" smtClean="0"/>
              <a:t>open </a:t>
            </a:r>
            <a:r>
              <a:rPr lang="en-GB" dirty="0"/>
              <a:t>access, open data, open research data, Findable, Available Interoperable and Reusable (FAIR) data and Just data. </a:t>
            </a:r>
            <a:endParaRPr lang="en-GB" dirty="0" smtClean="0"/>
          </a:p>
          <a:p>
            <a:r>
              <a:rPr lang="en-GB" dirty="0" smtClean="0"/>
              <a:t>Infrastructure</a:t>
            </a:r>
          </a:p>
          <a:p>
            <a:r>
              <a:rPr lang="en-GB" dirty="0" smtClean="0"/>
              <a:t>Funders, Publishers, citizens, government, researchers, Institutions</a:t>
            </a:r>
            <a:endParaRPr lang="en-US" dirty="0"/>
          </a:p>
          <a:p>
            <a:endParaRPr lang="en-US" dirty="0"/>
          </a:p>
        </p:txBody>
      </p:sp>
      <p:sp>
        <p:nvSpPr>
          <p:cNvPr id="8" name="TextBox 7"/>
          <p:cNvSpPr txBox="1"/>
          <p:nvPr/>
        </p:nvSpPr>
        <p:spPr>
          <a:xfrm>
            <a:off x="1597434" y="6243423"/>
            <a:ext cx="7799115" cy="369332"/>
          </a:xfrm>
          <a:prstGeom prst="rect">
            <a:avLst/>
          </a:prstGeom>
          <a:noFill/>
        </p:spPr>
        <p:txBody>
          <a:bodyPr wrap="square" rtlCol="0">
            <a:spAutoFit/>
          </a:bodyPr>
          <a:lstStyle/>
          <a:p>
            <a:r>
              <a:rPr lang="en-US" i="1" dirty="0" smtClean="0">
                <a:solidFill>
                  <a:schemeClr val="accent1"/>
                </a:solidFill>
              </a:rPr>
              <a:t>Source: The African Open Science Policy Framework (</a:t>
            </a:r>
            <a:r>
              <a:rPr lang="en-US" i="1" dirty="0" err="1" smtClean="0">
                <a:solidFill>
                  <a:schemeClr val="accent1"/>
                </a:solidFill>
              </a:rPr>
              <a:t>Wafula</a:t>
            </a:r>
            <a:r>
              <a:rPr lang="en-US" i="1" dirty="0" smtClean="0">
                <a:solidFill>
                  <a:schemeClr val="accent1"/>
                </a:solidFill>
              </a:rPr>
              <a:t>, JM et al ) in press</a:t>
            </a:r>
            <a:endParaRPr lang="en-US" i="1" dirty="0">
              <a:solidFill>
                <a:schemeClr val="accent1"/>
              </a:solidFill>
            </a:endParaRPr>
          </a:p>
        </p:txBody>
      </p:sp>
      <p:sp>
        <p:nvSpPr>
          <p:cNvPr id="4" name="Footer Placeholder 3"/>
          <p:cNvSpPr>
            <a:spLocks noGrp="1"/>
          </p:cNvSpPr>
          <p:nvPr>
            <p:ph type="ftr" sz="quarter" idx="11"/>
          </p:nvPr>
        </p:nvSpPr>
        <p:spPr/>
        <p:txBody>
          <a:bodyPr/>
          <a:lstStyle/>
          <a:p>
            <a:endParaRPr lang="en-US"/>
          </a:p>
        </p:txBody>
      </p:sp>
      <p:grpSp>
        <p:nvGrpSpPr>
          <p:cNvPr id="9" name="Group 8"/>
          <p:cNvGrpSpPr/>
          <p:nvPr/>
        </p:nvGrpSpPr>
        <p:grpSpPr>
          <a:xfrm>
            <a:off x="2116184" y="-32303"/>
            <a:ext cx="8273142" cy="1329879"/>
            <a:chOff x="0" y="0"/>
            <a:chExt cx="6651860" cy="999435"/>
          </a:xfrm>
        </p:grpSpPr>
        <p:sp>
          <p:nvSpPr>
            <p:cNvPr id="10" name="Rectangle 9"/>
            <p:cNvSpPr/>
            <p:nvPr/>
          </p:nvSpPr>
          <p:spPr>
            <a:xfrm>
              <a:off x="4381248" y="809498"/>
              <a:ext cx="84710"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1" name="Rectangle 10"/>
            <p:cNvSpPr/>
            <p:nvPr/>
          </p:nvSpPr>
          <p:spPr>
            <a:xfrm>
              <a:off x="6577713"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2" name="Rectangle 11"/>
            <p:cNvSpPr/>
            <p:nvPr/>
          </p:nvSpPr>
          <p:spPr>
            <a:xfrm>
              <a:off x="6609716"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pic>
          <p:nvPicPr>
            <p:cNvPr id="13" name="Picture 12"/>
            <p:cNvPicPr/>
            <p:nvPr/>
          </p:nvPicPr>
          <p:blipFill>
            <a:blip r:embed="rId2"/>
            <a:stretch>
              <a:fillRect/>
            </a:stretch>
          </p:blipFill>
          <p:spPr>
            <a:xfrm>
              <a:off x="2114551" y="209550"/>
              <a:ext cx="736600" cy="701675"/>
            </a:xfrm>
            <a:prstGeom prst="rect">
              <a:avLst/>
            </a:prstGeom>
          </p:spPr>
        </p:pic>
        <p:pic>
          <p:nvPicPr>
            <p:cNvPr id="14" name="Picture 13"/>
            <p:cNvPicPr/>
            <p:nvPr/>
          </p:nvPicPr>
          <p:blipFill>
            <a:blip r:embed="rId3"/>
            <a:stretch>
              <a:fillRect/>
            </a:stretch>
          </p:blipFill>
          <p:spPr>
            <a:xfrm>
              <a:off x="2857501" y="431800"/>
              <a:ext cx="1517650" cy="482600"/>
            </a:xfrm>
            <a:prstGeom prst="rect">
              <a:avLst/>
            </a:prstGeom>
          </p:spPr>
        </p:pic>
        <p:pic>
          <p:nvPicPr>
            <p:cNvPr id="15" name="Picture 14"/>
            <p:cNvPicPr/>
            <p:nvPr/>
          </p:nvPicPr>
          <p:blipFill>
            <a:blip r:embed="rId4"/>
            <a:stretch>
              <a:fillRect/>
            </a:stretch>
          </p:blipFill>
          <p:spPr>
            <a:xfrm>
              <a:off x="4444620" y="0"/>
              <a:ext cx="1134110" cy="908685"/>
            </a:xfrm>
            <a:prstGeom prst="rect">
              <a:avLst/>
            </a:prstGeom>
          </p:spPr>
        </p:pic>
        <p:pic>
          <p:nvPicPr>
            <p:cNvPr id="16" name="Picture 15"/>
            <p:cNvPicPr/>
            <p:nvPr/>
          </p:nvPicPr>
          <p:blipFill>
            <a:blip r:embed="rId5"/>
            <a:stretch>
              <a:fillRect/>
            </a:stretch>
          </p:blipFill>
          <p:spPr>
            <a:xfrm>
              <a:off x="5587620" y="358166"/>
              <a:ext cx="982345" cy="556235"/>
            </a:xfrm>
            <a:prstGeom prst="rect">
              <a:avLst/>
            </a:prstGeom>
          </p:spPr>
        </p:pic>
        <p:sp>
          <p:nvSpPr>
            <p:cNvPr id="17" name="Shape 8391"/>
            <p:cNvSpPr/>
            <p:nvPr/>
          </p:nvSpPr>
          <p:spPr>
            <a:xfrm>
              <a:off x="0"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70AD47"/>
            </a:fillRef>
            <a:effectRef idx="0">
              <a:scrgbClr r="0" g="0" b="0"/>
            </a:effectRef>
            <a:fontRef idx="none"/>
          </p:style>
          <p:txBody>
            <a:bodyPr/>
            <a:lstStyle/>
            <a:p>
              <a:endParaRPr lang="en-US"/>
            </a:p>
          </p:txBody>
        </p:sp>
        <p:sp>
          <p:nvSpPr>
            <p:cNvPr id="18" name="Shape 8392"/>
            <p:cNvSpPr/>
            <p:nvPr/>
          </p:nvSpPr>
          <p:spPr>
            <a:xfrm>
              <a:off x="669926"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843C0C"/>
            </a:fillRef>
            <a:effectRef idx="0">
              <a:scrgbClr r="0" g="0" b="0"/>
            </a:effectRef>
            <a:fontRef idx="none"/>
          </p:style>
          <p:txBody>
            <a:bodyPr/>
            <a:lstStyle/>
            <a:p>
              <a:endParaRPr lang="en-US"/>
            </a:p>
          </p:txBody>
        </p:sp>
        <p:sp>
          <p:nvSpPr>
            <p:cNvPr id="19" name="Shape 8393"/>
            <p:cNvSpPr/>
            <p:nvPr/>
          </p:nvSpPr>
          <p:spPr>
            <a:xfrm>
              <a:off x="1339851"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00B0F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3398476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1342"/>
            <a:ext cx="10515600" cy="766989"/>
          </a:xfrm>
        </p:spPr>
        <p:txBody>
          <a:bodyPr>
            <a:noAutofit/>
          </a:bodyPr>
          <a:lstStyle/>
          <a:p>
            <a:r>
              <a:rPr lang="en-US" sz="3600" b="1" dirty="0" smtClean="0">
                <a:solidFill>
                  <a:schemeClr val="accent6"/>
                </a:solidFill>
              </a:rPr>
              <a:t>Enabling </a:t>
            </a:r>
            <a:r>
              <a:rPr lang="en-US" sz="3600" b="1" dirty="0" err="1" smtClean="0">
                <a:solidFill>
                  <a:schemeClr val="accent6"/>
                </a:solidFill>
              </a:rPr>
              <a:t>Env</a:t>
            </a:r>
            <a:r>
              <a:rPr lang="en-US" sz="3600" b="1" dirty="0" smtClean="0">
                <a:solidFill>
                  <a:schemeClr val="accent6"/>
                </a:solidFill>
              </a:rPr>
              <a:t>. For Open </a:t>
            </a:r>
            <a:r>
              <a:rPr lang="en-US" sz="3600" b="1" dirty="0">
                <a:solidFill>
                  <a:schemeClr val="accent6"/>
                </a:solidFill>
              </a:rPr>
              <a:t>Science Policy for Agriculture</a:t>
            </a:r>
            <a:endParaRPr lang="en-US" sz="3600" dirty="0"/>
          </a:p>
        </p:txBody>
      </p:sp>
      <p:sp>
        <p:nvSpPr>
          <p:cNvPr id="7" name="Content Placeholder 6"/>
          <p:cNvSpPr>
            <a:spLocks noGrp="1"/>
          </p:cNvSpPr>
          <p:nvPr>
            <p:ph idx="1"/>
          </p:nvPr>
        </p:nvSpPr>
        <p:spPr>
          <a:xfrm>
            <a:off x="838200" y="3201579"/>
            <a:ext cx="10515600" cy="4351338"/>
          </a:xfrm>
        </p:spPr>
        <p:txBody>
          <a:bodyPr/>
          <a:lstStyle/>
          <a:p>
            <a:r>
              <a:rPr lang="en-US" dirty="0" smtClean="0"/>
              <a:t>Enablers for Open Science Policy for </a:t>
            </a:r>
            <a:r>
              <a:rPr lang="en-US" dirty="0" err="1" smtClean="0"/>
              <a:t>Agri</a:t>
            </a:r>
            <a:r>
              <a:rPr lang="en-US" dirty="0" smtClean="0"/>
              <a:t> include:</a:t>
            </a:r>
            <a:endParaRPr lang="en-US" dirty="0"/>
          </a:p>
          <a:p>
            <a:pPr lvl="1"/>
            <a:r>
              <a:rPr lang="en-US" dirty="0" smtClean="0"/>
              <a:t>Culture</a:t>
            </a:r>
          </a:p>
          <a:p>
            <a:pPr lvl="1"/>
            <a:r>
              <a:rPr lang="en-US" dirty="0" smtClean="0"/>
              <a:t>Citizen Science</a:t>
            </a:r>
          </a:p>
          <a:p>
            <a:pPr lvl="1"/>
            <a:r>
              <a:rPr lang="en-US" dirty="0" smtClean="0"/>
              <a:t>Cloud computing</a:t>
            </a:r>
          </a:p>
          <a:p>
            <a:pPr lvl="1"/>
            <a:r>
              <a:rPr lang="en-US" dirty="0" smtClean="0"/>
              <a:t>Science diplomacy </a:t>
            </a:r>
            <a:r>
              <a:rPr lang="en-US" dirty="0" err="1" smtClean="0"/>
              <a:t>etc</a:t>
            </a:r>
            <a:endParaRPr lang="en-US" dirty="0" smtClean="0"/>
          </a:p>
        </p:txBody>
      </p:sp>
      <p:grpSp>
        <p:nvGrpSpPr>
          <p:cNvPr id="9" name="Group 8"/>
          <p:cNvGrpSpPr/>
          <p:nvPr/>
        </p:nvGrpSpPr>
        <p:grpSpPr>
          <a:xfrm>
            <a:off x="2116184" y="-32303"/>
            <a:ext cx="8273142" cy="1329879"/>
            <a:chOff x="0" y="0"/>
            <a:chExt cx="6651860" cy="999435"/>
          </a:xfrm>
        </p:grpSpPr>
        <p:sp>
          <p:nvSpPr>
            <p:cNvPr id="10" name="Rectangle 9"/>
            <p:cNvSpPr/>
            <p:nvPr/>
          </p:nvSpPr>
          <p:spPr>
            <a:xfrm>
              <a:off x="4381248" y="809498"/>
              <a:ext cx="84710"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1" name="Rectangle 10"/>
            <p:cNvSpPr/>
            <p:nvPr/>
          </p:nvSpPr>
          <p:spPr>
            <a:xfrm>
              <a:off x="6577713"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12" name="Rectangle 11"/>
            <p:cNvSpPr/>
            <p:nvPr/>
          </p:nvSpPr>
          <p:spPr>
            <a:xfrm>
              <a:off x="6609716"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pic>
          <p:nvPicPr>
            <p:cNvPr id="13" name="Picture 12"/>
            <p:cNvPicPr/>
            <p:nvPr/>
          </p:nvPicPr>
          <p:blipFill>
            <a:blip r:embed="rId2"/>
            <a:stretch>
              <a:fillRect/>
            </a:stretch>
          </p:blipFill>
          <p:spPr>
            <a:xfrm>
              <a:off x="2114551" y="209550"/>
              <a:ext cx="736600" cy="701675"/>
            </a:xfrm>
            <a:prstGeom prst="rect">
              <a:avLst/>
            </a:prstGeom>
          </p:spPr>
        </p:pic>
        <p:pic>
          <p:nvPicPr>
            <p:cNvPr id="14" name="Picture 13"/>
            <p:cNvPicPr/>
            <p:nvPr/>
          </p:nvPicPr>
          <p:blipFill>
            <a:blip r:embed="rId3"/>
            <a:stretch>
              <a:fillRect/>
            </a:stretch>
          </p:blipFill>
          <p:spPr>
            <a:xfrm>
              <a:off x="2857501" y="431800"/>
              <a:ext cx="1517650" cy="482600"/>
            </a:xfrm>
            <a:prstGeom prst="rect">
              <a:avLst/>
            </a:prstGeom>
          </p:spPr>
        </p:pic>
        <p:pic>
          <p:nvPicPr>
            <p:cNvPr id="15" name="Picture 14"/>
            <p:cNvPicPr/>
            <p:nvPr/>
          </p:nvPicPr>
          <p:blipFill>
            <a:blip r:embed="rId4"/>
            <a:stretch>
              <a:fillRect/>
            </a:stretch>
          </p:blipFill>
          <p:spPr>
            <a:xfrm>
              <a:off x="4444620" y="0"/>
              <a:ext cx="1134110" cy="908685"/>
            </a:xfrm>
            <a:prstGeom prst="rect">
              <a:avLst/>
            </a:prstGeom>
          </p:spPr>
        </p:pic>
        <p:pic>
          <p:nvPicPr>
            <p:cNvPr id="16" name="Picture 15"/>
            <p:cNvPicPr/>
            <p:nvPr/>
          </p:nvPicPr>
          <p:blipFill>
            <a:blip r:embed="rId5"/>
            <a:stretch>
              <a:fillRect/>
            </a:stretch>
          </p:blipFill>
          <p:spPr>
            <a:xfrm>
              <a:off x="5587620" y="358166"/>
              <a:ext cx="982345" cy="556235"/>
            </a:xfrm>
            <a:prstGeom prst="rect">
              <a:avLst/>
            </a:prstGeom>
          </p:spPr>
        </p:pic>
        <p:sp>
          <p:nvSpPr>
            <p:cNvPr id="17" name="Shape 8391"/>
            <p:cNvSpPr/>
            <p:nvPr/>
          </p:nvSpPr>
          <p:spPr>
            <a:xfrm>
              <a:off x="0"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70AD47"/>
            </a:fillRef>
            <a:effectRef idx="0">
              <a:scrgbClr r="0" g="0" b="0"/>
            </a:effectRef>
            <a:fontRef idx="none"/>
          </p:style>
          <p:txBody>
            <a:bodyPr/>
            <a:lstStyle/>
            <a:p>
              <a:endParaRPr lang="en-US"/>
            </a:p>
          </p:txBody>
        </p:sp>
        <p:sp>
          <p:nvSpPr>
            <p:cNvPr id="18" name="Shape 8392"/>
            <p:cNvSpPr/>
            <p:nvPr/>
          </p:nvSpPr>
          <p:spPr>
            <a:xfrm>
              <a:off x="669926"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843C0C"/>
            </a:fillRef>
            <a:effectRef idx="0">
              <a:scrgbClr r="0" g="0" b="0"/>
            </a:effectRef>
            <a:fontRef idx="none"/>
          </p:style>
          <p:txBody>
            <a:bodyPr/>
            <a:lstStyle/>
            <a:p>
              <a:endParaRPr lang="en-US"/>
            </a:p>
          </p:txBody>
        </p:sp>
        <p:sp>
          <p:nvSpPr>
            <p:cNvPr id="19" name="Shape 8393"/>
            <p:cNvSpPr/>
            <p:nvPr/>
          </p:nvSpPr>
          <p:spPr>
            <a:xfrm>
              <a:off x="1339851"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00B0F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49579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7868" y="1722436"/>
            <a:ext cx="10515600" cy="784226"/>
          </a:xfrm>
        </p:spPr>
        <p:txBody>
          <a:bodyPr/>
          <a:lstStyle/>
          <a:p>
            <a:r>
              <a:rPr lang="en-US" sz="4000" b="1" dirty="0" smtClean="0">
                <a:solidFill>
                  <a:schemeClr val="accent6"/>
                </a:solidFill>
              </a:rPr>
              <a:t>GO-FAIR-IN-Africa</a:t>
            </a:r>
            <a:r>
              <a:rPr lang="en-US" dirty="0" smtClean="0"/>
              <a:t> </a:t>
            </a:r>
            <a:endParaRPr lang="en-US" dirty="0"/>
          </a:p>
        </p:txBody>
      </p:sp>
      <p:sp>
        <p:nvSpPr>
          <p:cNvPr id="3" name="Content Placeholder 2"/>
          <p:cNvSpPr>
            <a:spLocks noGrp="1"/>
          </p:cNvSpPr>
          <p:nvPr>
            <p:ph idx="1"/>
          </p:nvPr>
        </p:nvSpPr>
        <p:spPr>
          <a:xfrm>
            <a:off x="907868" y="2506662"/>
            <a:ext cx="10515600" cy="4351338"/>
          </a:xfrm>
        </p:spPr>
        <p:txBody>
          <a:bodyPr>
            <a:normAutofit/>
          </a:bodyPr>
          <a:lstStyle/>
          <a:p>
            <a:pPr marL="0" indent="0">
              <a:buNone/>
            </a:pPr>
            <a:r>
              <a:rPr lang="en-US" dirty="0" smtClean="0"/>
              <a:t>Why?</a:t>
            </a:r>
          </a:p>
          <a:p>
            <a:pPr>
              <a:buFont typeface="Wingdings" panose="05000000000000000000" pitchFamily="2" charset="2"/>
              <a:buChar char="ü"/>
            </a:pPr>
            <a:r>
              <a:rPr lang="en-US" dirty="0" smtClean="0"/>
              <a:t> Linking African Universities</a:t>
            </a:r>
          </a:p>
          <a:p>
            <a:pPr>
              <a:buFont typeface="Wingdings" panose="05000000000000000000" pitchFamily="2" charset="2"/>
              <a:buChar char="ü"/>
            </a:pPr>
            <a:r>
              <a:rPr lang="en-US" dirty="0" smtClean="0"/>
              <a:t> conforming </a:t>
            </a:r>
            <a:r>
              <a:rPr lang="en-US" dirty="0" err="1" smtClean="0"/>
              <a:t>toFAIR</a:t>
            </a:r>
            <a:r>
              <a:rPr lang="en-US" dirty="0" smtClean="0"/>
              <a:t>-principles </a:t>
            </a:r>
            <a:r>
              <a:rPr lang="en-US" dirty="0" err="1" smtClean="0"/>
              <a:t>inorder</a:t>
            </a:r>
            <a:r>
              <a:rPr lang="en-US" dirty="0" smtClean="0"/>
              <a:t> to harness </a:t>
            </a:r>
          </a:p>
          <a:p>
            <a:pPr>
              <a:buFont typeface="Wingdings" panose="05000000000000000000" pitchFamily="2" charset="2"/>
              <a:buChar char="ü"/>
            </a:pPr>
            <a:r>
              <a:rPr lang="en-US" dirty="0" smtClean="0"/>
              <a:t> governance </a:t>
            </a:r>
            <a:r>
              <a:rPr lang="en-US" dirty="0"/>
              <a:t>of </a:t>
            </a:r>
            <a:r>
              <a:rPr lang="en-US" dirty="0" smtClean="0"/>
              <a:t>data created in Africa </a:t>
            </a:r>
          </a:p>
          <a:p>
            <a:pPr>
              <a:buFont typeface="Wingdings" panose="05000000000000000000" pitchFamily="2" charset="2"/>
              <a:buChar char="ü"/>
            </a:pPr>
            <a:r>
              <a:rPr lang="en-US" dirty="0" smtClean="0"/>
              <a:t> Africa owning its data</a:t>
            </a:r>
          </a:p>
          <a:p>
            <a:pPr>
              <a:buFont typeface="Wingdings" panose="05000000000000000000" pitchFamily="2" charset="2"/>
              <a:buChar char="ü"/>
            </a:pPr>
            <a:r>
              <a:rPr lang="en-US" dirty="0" smtClean="0"/>
              <a:t>position Africa in global connected world.</a:t>
            </a:r>
          </a:p>
          <a:p>
            <a:pPr>
              <a:buFont typeface="Wingdings" panose="05000000000000000000" pitchFamily="2" charset="2"/>
              <a:buChar char="ü"/>
            </a:pPr>
            <a:r>
              <a:rPr lang="en-US" dirty="0" smtClean="0"/>
              <a:t>chance for promoting data </a:t>
            </a:r>
            <a:r>
              <a:rPr lang="en-US" dirty="0"/>
              <a:t>science for economic potential, </a:t>
            </a:r>
            <a:r>
              <a:rPr lang="en-US" dirty="0" smtClean="0"/>
              <a:t>education and training in Africa</a:t>
            </a:r>
            <a:endParaRPr lang="en-US" dirty="0"/>
          </a:p>
          <a:p>
            <a:endParaRPr lang="en-US" dirty="0"/>
          </a:p>
        </p:txBody>
      </p:sp>
      <p:sp>
        <p:nvSpPr>
          <p:cNvPr id="4" name="Footer Placeholder 3"/>
          <p:cNvSpPr>
            <a:spLocks noGrp="1"/>
          </p:cNvSpPr>
          <p:nvPr>
            <p:ph type="ftr" sz="quarter" idx="11"/>
          </p:nvPr>
        </p:nvSpPr>
        <p:spPr/>
        <p:txBody>
          <a:bodyPr/>
          <a:lstStyle/>
          <a:p>
            <a:endParaRPr lang="en-US"/>
          </a:p>
        </p:txBody>
      </p:sp>
      <p:grpSp>
        <p:nvGrpSpPr>
          <p:cNvPr id="5" name="Group 4"/>
          <p:cNvGrpSpPr/>
          <p:nvPr/>
        </p:nvGrpSpPr>
        <p:grpSpPr>
          <a:xfrm>
            <a:off x="2116184" y="-32303"/>
            <a:ext cx="8273142" cy="1329879"/>
            <a:chOff x="0" y="0"/>
            <a:chExt cx="6651860" cy="999435"/>
          </a:xfrm>
        </p:grpSpPr>
        <p:sp>
          <p:nvSpPr>
            <p:cNvPr id="6" name="Rectangle 5"/>
            <p:cNvSpPr/>
            <p:nvPr/>
          </p:nvSpPr>
          <p:spPr>
            <a:xfrm>
              <a:off x="4381248" y="809498"/>
              <a:ext cx="84710"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7" name="Rectangle 6"/>
            <p:cNvSpPr/>
            <p:nvPr/>
          </p:nvSpPr>
          <p:spPr>
            <a:xfrm>
              <a:off x="6577713"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sp>
          <p:nvSpPr>
            <p:cNvPr id="8" name="Rectangle 7"/>
            <p:cNvSpPr/>
            <p:nvPr/>
          </p:nvSpPr>
          <p:spPr>
            <a:xfrm>
              <a:off x="6609716" y="809498"/>
              <a:ext cx="42144" cy="189937"/>
            </a:xfrm>
            <a:prstGeom prst="rect">
              <a:avLst/>
            </a:prstGeom>
            <a:ln>
              <a:noFill/>
            </a:ln>
          </p:spPr>
          <p:txBody>
            <a:bodyPr vert="horz" lIns="0" tIns="0" rIns="0" bIns="0" rtlCol="0">
              <a:noAutofit/>
            </a:bodyPr>
            <a:lstStyle/>
            <a:p>
              <a:pPr marL="0" marR="0" indent="0" algn="l">
                <a:lnSpc>
                  <a:spcPct val="107000"/>
                </a:lnSpc>
                <a:spcBef>
                  <a:spcPts val="0"/>
                </a:spcBef>
                <a:spcAft>
                  <a:spcPts val="800"/>
                </a:spcAft>
              </a:pPr>
              <a:r>
                <a:rPr lang="en-US" sz="1100">
                  <a:solidFill>
                    <a:srgbClr val="000000"/>
                  </a:solidFill>
                  <a:effectLst/>
                  <a:latin typeface="Calibri" panose="020F0502020204030204" pitchFamily="34" charset="0"/>
                  <a:ea typeface="Calibri" panose="020F0502020204030204" pitchFamily="34" charset="0"/>
                </a:rPr>
                <a:t> </a:t>
              </a:r>
              <a:endParaRPr lang="en-US" sz="1200">
                <a:solidFill>
                  <a:srgbClr val="000000"/>
                </a:solidFill>
                <a:effectLst/>
                <a:latin typeface="Calibri" panose="020F0502020204030204" pitchFamily="34" charset="0"/>
                <a:ea typeface="Calibri" panose="020F0502020204030204" pitchFamily="34" charset="0"/>
              </a:endParaRPr>
            </a:p>
          </p:txBody>
        </p:sp>
        <p:pic>
          <p:nvPicPr>
            <p:cNvPr id="9" name="Picture 8"/>
            <p:cNvPicPr/>
            <p:nvPr/>
          </p:nvPicPr>
          <p:blipFill>
            <a:blip r:embed="rId2"/>
            <a:stretch>
              <a:fillRect/>
            </a:stretch>
          </p:blipFill>
          <p:spPr>
            <a:xfrm>
              <a:off x="2114551" y="209550"/>
              <a:ext cx="736600" cy="701675"/>
            </a:xfrm>
            <a:prstGeom prst="rect">
              <a:avLst/>
            </a:prstGeom>
          </p:spPr>
        </p:pic>
        <p:pic>
          <p:nvPicPr>
            <p:cNvPr id="10" name="Picture 9"/>
            <p:cNvPicPr/>
            <p:nvPr/>
          </p:nvPicPr>
          <p:blipFill>
            <a:blip r:embed="rId3"/>
            <a:stretch>
              <a:fillRect/>
            </a:stretch>
          </p:blipFill>
          <p:spPr>
            <a:xfrm>
              <a:off x="2857501" y="431800"/>
              <a:ext cx="1517650" cy="482600"/>
            </a:xfrm>
            <a:prstGeom prst="rect">
              <a:avLst/>
            </a:prstGeom>
          </p:spPr>
        </p:pic>
        <p:pic>
          <p:nvPicPr>
            <p:cNvPr id="11" name="Picture 10"/>
            <p:cNvPicPr/>
            <p:nvPr/>
          </p:nvPicPr>
          <p:blipFill>
            <a:blip r:embed="rId4"/>
            <a:stretch>
              <a:fillRect/>
            </a:stretch>
          </p:blipFill>
          <p:spPr>
            <a:xfrm>
              <a:off x="4444620" y="0"/>
              <a:ext cx="1134110" cy="908685"/>
            </a:xfrm>
            <a:prstGeom prst="rect">
              <a:avLst/>
            </a:prstGeom>
          </p:spPr>
        </p:pic>
        <p:pic>
          <p:nvPicPr>
            <p:cNvPr id="12" name="Picture 11"/>
            <p:cNvPicPr/>
            <p:nvPr/>
          </p:nvPicPr>
          <p:blipFill>
            <a:blip r:embed="rId5"/>
            <a:stretch>
              <a:fillRect/>
            </a:stretch>
          </p:blipFill>
          <p:spPr>
            <a:xfrm>
              <a:off x="5587620" y="358166"/>
              <a:ext cx="982345" cy="556235"/>
            </a:xfrm>
            <a:prstGeom prst="rect">
              <a:avLst/>
            </a:prstGeom>
          </p:spPr>
        </p:pic>
        <p:sp>
          <p:nvSpPr>
            <p:cNvPr id="13" name="Shape 8391"/>
            <p:cNvSpPr/>
            <p:nvPr/>
          </p:nvSpPr>
          <p:spPr>
            <a:xfrm>
              <a:off x="0"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70AD47"/>
            </a:fillRef>
            <a:effectRef idx="0">
              <a:scrgbClr r="0" g="0" b="0"/>
            </a:effectRef>
            <a:fontRef idx="none"/>
          </p:style>
          <p:txBody>
            <a:bodyPr/>
            <a:lstStyle/>
            <a:p>
              <a:endParaRPr lang="en-US"/>
            </a:p>
          </p:txBody>
        </p:sp>
        <p:sp>
          <p:nvSpPr>
            <p:cNvPr id="14" name="Shape 8392"/>
            <p:cNvSpPr/>
            <p:nvPr/>
          </p:nvSpPr>
          <p:spPr>
            <a:xfrm>
              <a:off x="669926"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843C0C"/>
            </a:fillRef>
            <a:effectRef idx="0">
              <a:scrgbClr r="0" g="0" b="0"/>
            </a:effectRef>
            <a:fontRef idx="none"/>
          </p:style>
          <p:txBody>
            <a:bodyPr/>
            <a:lstStyle/>
            <a:p>
              <a:endParaRPr lang="en-US"/>
            </a:p>
          </p:txBody>
        </p:sp>
        <p:sp>
          <p:nvSpPr>
            <p:cNvPr id="15" name="Shape 8393"/>
            <p:cNvSpPr/>
            <p:nvPr/>
          </p:nvSpPr>
          <p:spPr>
            <a:xfrm>
              <a:off x="1339851" y="514350"/>
              <a:ext cx="669925" cy="219075"/>
            </a:xfrm>
            <a:custGeom>
              <a:avLst/>
              <a:gdLst/>
              <a:ahLst/>
              <a:cxnLst/>
              <a:rect l="0" t="0" r="0" b="0"/>
              <a:pathLst>
                <a:path w="669925" h="219075">
                  <a:moveTo>
                    <a:pt x="0" y="0"/>
                  </a:moveTo>
                  <a:lnTo>
                    <a:pt x="669925" y="0"/>
                  </a:lnTo>
                  <a:lnTo>
                    <a:pt x="669925" y="219075"/>
                  </a:lnTo>
                  <a:lnTo>
                    <a:pt x="0" y="219075"/>
                  </a:lnTo>
                  <a:lnTo>
                    <a:pt x="0" y="0"/>
                  </a:lnTo>
                </a:path>
              </a:pathLst>
            </a:custGeom>
            <a:ln w="0" cap="flat">
              <a:miter lim="127000"/>
            </a:ln>
          </p:spPr>
          <p:style>
            <a:lnRef idx="0">
              <a:srgbClr val="000000">
                <a:alpha val="0"/>
              </a:srgbClr>
            </a:lnRef>
            <a:fillRef idx="1">
              <a:srgbClr val="00B0F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15584895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544</Words>
  <Application>Microsoft Office PowerPoint</Application>
  <PresentationFormat>Widescreen</PresentationFormat>
  <Paragraphs>89</Paragraphs>
  <Slides>11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Wingdings</vt:lpstr>
      <vt:lpstr>Office Theme</vt:lpstr>
      <vt:lpstr>Custom Design</vt:lpstr>
      <vt:lpstr> African Digital Agriculture Programme (AfriDAP) Data Science for Agriculture    consultative forum   Marrakesh, Morocco 20-22 March 2019 </vt:lpstr>
      <vt:lpstr>Data Science for Agriculture</vt:lpstr>
      <vt:lpstr>PowerPoint Presentation</vt:lpstr>
      <vt:lpstr>PowerPoint Presentation</vt:lpstr>
      <vt:lpstr>PowerPoint Presentation</vt:lpstr>
      <vt:lpstr>African Open Science Platform-AOSP  (http://africanopenscience.org.za/)</vt:lpstr>
      <vt:lpstr>Open Science Policy for Agriculture</vt:lpstr>
      <vt:lpstr>Enabling Env. For Open Science Policy for Agriculture</vt:lpstr>
      <vt:lpstr>GO-FAIR-IN-Africa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Science for Agriculture</dc:title>
  <dc:creator>HP 15</dc:creator>
  <cp:lastModifiedBy>HP 15</cp:lastModifiedBy>
  <cp:revision>27</cp:revision>
  <dcterms:created xsi:type="dcterms:W3CDTF">2019-03-21T05:15:13Z</dcterms:created>
  <dcterms:modified xsi:type="dcterms:W3CDTF">2019-03-22T08:49:17Z</dcterms:modified>
</cp:coreProperties>
</file>